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4"/>
  </p:sldMasterIdLst>
  <p:notesMasterIdLst>
    <p:notesMasterId r:id="rId32"/>
  </p:notesMasterIdLst>
  <p:sldIdLst>
    <p:sldId id="303" r:id="rId5"/>
    <p:sldId id="266" r:id="rId6"/>
    <p:sldId id="305" r:id="rId7"/>
    <p:sldId id="309" r:id="rId8"/>
    <p:sldId id="310" r:id="rId9"/>
    <p:sldId id="311" r:id="rId10"/>
    <p:sldId id="312" r:id="rId11"/>
    <p:sldId id="313" r:id="rId12"/>
    <p:sldId id="315" r:id="rId13"/>
    <p:sldId id="316" r:id="rId14"/>
    <p:sldId id="317" r:id="rId15"/>
    <p:sldId id="307" r:id="rId16"/>
    <p:sldId id="286" r:id="rId17"/>
    <p:sldId id="299" r:id="rId18"/>
    <p:sldId id="284" r:id="rId19"/>
    <p:sldId id="300" r:id="rId20"/>
    <p:sldId id="301" r:id="rId21"/>
    <p:sldId id="314" r:id="rId22"/>
    <p:sldId id="298" r:id="rId23"/>
    <p:sldId id="277" r:id="rId24"/>
    <p:sldId id="278" r:id="rId25"/>
    <p:sldId id="279" r:id="rId26"/>
    <p:sldId id="318" r:id="rId27"/>
    <p:sldId id="319" r:id="rId28"/>
    <p:sldId id="320" r:id="rId29"/>
    <p:sldId id="321" r:id="rId30"/>
    <p:sldId id="302"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n Tomkiewicz" initials="MT" lastIdx="1" clrIdx="0">
    <p:extLst>
      <p:ext uri="{19B8F6BF-5375-455C-9EA6-DF929625EA0E}">
        <p15:presenceInfo xmlns:p15="http://schemas.microsoft.com/office/powerpoint/2012/main" userId="Marcin Tomkiewic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20B2D-EF3E-7ACA-B016-B49952627A12}" v="7" dt="2021-11-29T19:38:27.052"/>
    <p1510:client id="{7855384B-E9F1-4E00-AA13-33E9A7428607}" v="298" dt="2021-11-05T17:15:00.664"/>
    <p1510:client id="{89FF4481-7523-1724-861E-7A9D2F16E99E}" v="4994" dt="2021-10-25T21:12:54.935"/>
    <p1510:client id="{97251675-2C53-5F7B-5CE2-F6B15C0ECD61}" v="1125" dt="2021-10-18T19:35:47.575"/>
    <p1510:client id="{A655ED2C-240B-C64E-E92B-4200F1260328}" v="4562" dt="2021-10-25T19:11:38.863"/>
    <p1510:client id="{ACB5C2D3-905C-8E28-EFA1-A680BC28F6A9}" v="7223" dt="2021-11-30T00:42:58.660"/>
    <p1510:client id="{E475DF59-9DED-44A0-8267-A60B91D4FB02}" v="664" dt="2021-05-19T12:54:34.872"/>
  </p1510:revLst>
</p1510:revInfo>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 pośredni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0" d="100"/>
          <a:sy n="80" d="100"/>
        </p:scale>
        <p:origin x="132" y="1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FD41A8-CB1E-4C61-B907-96C65708B8CB}" type="datetimeFigureOut">
              <a:rPr lang="pl"/>
              <a:t>20.03.2022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5C8A71-9E8E-43EE-B209-BD31A0CFEEE5}" type="slidenum">
              <a:rPr lang="pl"/>
              <a:t>‹#›</a:t>
            </a:fld>
            <a:endParaRPr lang="en-US"/>
          </a:p>
        </p:txBody>
      </p:sp>
    </p:spTree>
    <p:extLst>
      <p:ext uri="{BB962C8B-B14F-4D97-AF65-F5344CB8AC3E}">
        <p14:creationId xmlns:p14="http://schemas.microsoft.com/office/powerpoint/2010/main" val="1083303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Ograniczanie dopływu ciepła do płonącego polimeru przez utworzenie ekranu termicznego, oddzielającego miejsce spalania od jego bezpośredniego otoczenia</a:t>
            </a:r>
          </a:p>
          <a:p>
            <a:r>
              <a:rPr lang="en-US">
                <a:cs typeface="Calibri"/>
              </a:rPr>
              <a:t>Ochłodzenie strefy spalania przez zwiększenie odpływu ciepła do otoczenia. Może to nastąpić wskutek zwiększonego przewodnictwa cieplnego nagrzanego materiału, strat ciepła na parowanie składników destrukcji, odprowadzanie ciepła przez odrywające się krople stopionego polimeru</a:t>
            </a:r>
          </a:p>
          <a:p>
            <a:r>
              <a:rPr lang="en-US">
                <a:cs typeface="Calibri"/>
              </a:rPr>
              <a:t>Utrudnienie dopływu reagentów do frontu spalania w płomieniu np. Przez utworzenie ochronnej warstwy skarbonizowanej lub szklistej na powierzchni materiału lub warstwy gazów niepalnych w jej pobliżu np mieszaniny H2O I CO2</a:t>
            </a:r>
          </a:p>
          <a:p>
            <a:endParaRPr lang="en-US" dirty="0">
              <a:cs typeface="Calibri"/>
            </a:endParaRPr>
          </a:p>
        </p:txBody>
      </p:sp>
      <p:sp>
        <p:nvSpPr>
          <p:cNvPr id="4" name="Slide Number Placeholder 3"/>
          <p:cNvSpPr>
            <a:spLocks noGrp="1"/>
          </p:cNvSpPr>
          <p:nvPr>
            <p:ph type="sldNum" sz="quarter" idx="5"/>
          </p:nvPr>
        </p:nvSpPr>
        <p:spPr/>
        <p:txBody>
          <a:bodyPr/>
          <a:lstStyle/>
          <a:p>
            <a:fld id="{245C8A71-9E8E-43EE-B209-BD31A0CFEEE5}" type="slidenum">
              <a:rPr lang="pl"/>
              <a:t>2</a:t>
            </a:fld>
            <a:endParaRPr lang="en-US"/>
          </a:p>
        </p:txBody>
      </p:sp>
    </p:spTree>
    <p:extLst>
      <p:ext uri="{BB962C8B-B14F-4D97-AF65-F5344CB8AC3E}">
        <p14:creationId xmlns:p14="http://schemas.microsoft.com/office/powerpoint/2010/main" val="1038029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l-PL"/>
              <a:t>Kliknij, aby edytować styl</a:t>
            </a:r>
            <a:endParaRPr lang="en-US"/>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l-PL"/>
              <a:t>Kliknij, aby edytować styl wzorca podtytułu</a:t>
            </a:r>
            <a:endParaRPr lang="en-US"/>
          </a:p>
        </p:txBody>
      </p:sp>
      <p:sp>
        <p:nvSpPr>
          <p:cNvPr id="4" name="Date Placeholder 3"/>
          <p:cNvSpPr>
            <a:spLocks noGrp="1"/>
          </p:cNvSpPr>
          <p:nvPr>
            <p:ph type="dt" sz="half" idx="10"/>
          </p:nvPr>
        </p:nvSpPr>
        <p:spPr/>
        <p:txBody>
          <a:bodyPr/>
          <a:lstStyle/>
          <a:p>
            <a:fld id="{07CA40E1-B125-4528-8EBE-C1A1AC7767CE}" type="datetimeFigureOut">
              <a:rPr lang="pl-PL" smtClean="0"/>
              <a:t>20.03.2022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510579DC-9A9B-4399-8124-81AA16B11008}" type="slidenum">
              <a:rPr lang="pl-PL" smtClean="0"/>
              <a:t>‹#›</a:t>
            </a:fld>
            <a:endParaRPr lang="pl-P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5564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Vertical Text Placeholder 2"/>
          <p:cNvSpPr>
            <a:spLocks noGrp="1"/>
          </p:cNvSpPr>
          <p:nvPr>
            <p:ph type="body" orient="vert" idx="1"/>
          </p:nvPr>
        </p:nvSpPr>
        <p:spPr/>
        <p:txBody>
          <a:bodyPr vert="eaVert" lIns="45720" tIns="0" rIns="45720" bIns="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07CA40E1-B125-4528-8EBE-C1A1AC7767CE}" type="datetimeFigureOut">
              <a:rPr lang="pl-PL" smtClean="0"/>
              <a:t>20.03.2022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993065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ytuł pionowy i teks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l-PL"/>
              <a:t>Kliknij, aby edytować styl</a:t>
            </a:r>
            <a:endParaRPr lang="en-US"/>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07CA40E1-B125-4528-8EBE-C1A1AC7767CE}" type="datetimeFigureOut">
              <a:rPr lang="pl-PL" smtClean="0"/>
              <a:t>20.03.2022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2456377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l-PL"/>
              <a:t>Kliknij, aby edytować styl</a:t>
            </a:r>
            <a:endParaRPr lang="en-US"/>
          </a:p>
        </p:txBody>
      </p:sp>
      <p:sp>
        <p:nvSpPr>
          <p:cNvPr id="3" name="Content Placeholder 2"/>
          <p:cNvSpPr>
            <a:spLocks noGrp="1"/>
          </p:cNvSpPr>
          <p:nvPr>
            <p:ph idx="1"/>
          </p:nvPr>
        </p:nvSpPr>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10"/>
          </p:nvPr>
        </p:nvSpPr>
        <p:spPr/>
        <p:txBody>
          <a:bodyPr/>
          <a:lstStyle/>
          <a:p>
            <a:fld id="{07CA40E1-B125-4528-8EBE-C1A1AC7767CE}" type="datetimeFigureOut">
              <a:rPr lang="pl-PL" smtClean="0"/>
              <a:t>20.03.2022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2561078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Nagłówek sekcji">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l-PL"/>
              <a:t>Kliknij, aby edytować styl</a:t>
            </a:r>
            <a:endParaRPr lang="en-US"/>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07CA40E1-B125-4528-8EBE-C1A1AC7767CE}" type="datetimeFigureOut">
              <a:rPr lang="pl-PL" smtClean="0"/>
              <a:t>20.03.2022</a:t>
            </a:fld>
            <a:endParaRPr lang="pl-PL"/>
          </a:p>
        </p:txBody>
      </p:sp>
      <p:sp>
        <p:nvSpPr>
          <p:cNvPr id="5" name="Footer Placeholder 4"/>
          <p:cNvSpPr>
            <a:spLocks noGrp="1"/>
          </p:cNvSpPr>
          <p:nvPr>
            <p:ph type="ftr" sz="quarter" idx="11"/>
          </p:nvPr>
        </p:nvSpPr>
        <p:spPr/>
        <p:txBody>
          <a:bodyPr/>
          <a:lstStyle/>
          <a:p>
            <a:endParaRPr lang="pl-PL"/>
          </a:p>
        </p:txBody>
      </p:sp>
      <p:sp>
        <p:nvSpPr>
          <p:cNvPr id="6" name="Slide Number Placeholder 5"/>
          <p:cNvSpPr>
            <a:spLocks noGrp="1"/>
          </p:cNvSpPr>
          <p:nvPr>
            <p:ph type="sldNum" sz="quarter" idx="12"/>
          </p:nvPr>
        </p:nvSpPr>
        <p:spPr/>
        <p:txBody>
          <a:bodyPr/>
          <a:lstStyle/>
          <a:p>
            <a:fld id="{510579DC-9A9B-4399-8124-81AA16B11008}" type="slidenum">
              <a:rPr lang="pl-PL" smtClean="0"/>
              <a:t>‹#›</a:t>
            </a:fld>
            <a:endParaRPr lang="pl-PL"/>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969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l-PL"/>
              <a:t>Kliknij, aby edytować styl</a:t>
            </a:r>
            <a:endParaRPr lang="en-US"/>
          </a:p>
        </p:txBody>
      </p:sp>
      <p:sp>
        <p:nvSpPr>
          <p:cNvPr id="3" name="Content Placeholder 2"/>
          <p:cNvSpPr>
            <a:spLocks noGrp="1"/>
          </p:cNvSpPr>
          <p:nvPr>
            <p:ph sz="half" idx="1"/>
          </p:nvPr>
        </p:nvSpPr>
        <p:spPr>
          <a:xfrm>
            <a:off x="1097279" y="1845734"/>
            <a:ext cx="4937760" cy="402336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Content Placeholder 3"/>
          <p:cNvSpPr>
            <a:spLocks noGrp="1"/>
          </p:cNvSpPr>
          <p:nvPr>
            <p:ph sz="half" idx="2"/>
          </p:nvPr>
        </p:nvSpPr>
        <p:spPr>
          <a:xfrm>
            <a:off x="6217920" y="1845735"/>
            <a:ext cx="4937760" cy="402336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Date Placeholder 4"/>
          <p:cNvSpPr>
            <a:spLocks noGrp="1"/>
          </p:cNvSpPr>
          <p:nvPr>
            <p:ph type="dt" sz="half" idx="10"/>
          </p:nvPr>
        </p:nvSpPr>
        <p:spPr/>
        <p:txBody>
          <a:bodyPr/>
          <a:lstStyle/>
          <a:p>
            <a:fld id="{07CA40E1-B125-4528-8EBE-C1A1AC7767CE}" type="datetimeFigureOut">
              <a:rPr lang="pl-PL" smtClean="0"/>
              <a:t>20.03.2022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2442466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l-PL"/>
              <a:t>Kliknij, aby edytować styl</a:t>
            </a:r>
            <a:endParaRPr lang="en-US"/>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1097280" y="2582334"/>
            <a:ext cx="4937760" cy="33782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6217920" y="2582334"/>
            <a:ext cx="4937760" cy="33782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7" name="Date Placeholder 6"/>
          <p:cNvSpPr>
            <a:spLocks noGrp="1"/>
          </p:cNvSpPr>
          <p:nvPr>
            <p:ph type="dt" sz="half" idx="10"/>
          </p:nvPr>
        </p:nvSpPr>
        <p:spPr/>
        <p:txBody>
          <a:bodyPr/>
          <a:lstStyle/>
          <a:p>
            <a:fld id="{07CA40E1-B125-4528-8EBE-C1A1AC7767CE}" type="datetimeFigureOut">
              <a:rPr lang="pl-PL" smtClean="0"/>
              <a:t>20.03.2022</a:t>
            </a:fld>
            <a:endParaRPr lang="pl-PL"/>
          </a:p>
        </p:txBody>
      </p:sp>
      <p:sp>
        <p:nvSpPr>
          <p:cNvPr id="8" name="Footer Placeholder 7"/>
          <p:cNvSpPr>
            <a:spLocks noGrp="1"/>
          </p:cNvSpPr>
          <p:nvPr>
            <p:ph type="ftr" sz="quarter" idx="11"/>
          </p:nvPr>
        </p:nvSpPr>
        <p:spPr/>
        <p:txBody>
          <a:bodyPr/>
          <a:lstStyle/>
          <a:p>
            <a:endParaRPr lang="pl-PL"/>
          </a:p>
        </p:txBody>
      </p:sp>
      <p:sp>
        <p:nvSpPr>
          <p:cNvPr id="9" name="Slide Number Placeholder 8"/>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1408130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a:t>Kliknij, aby edytować styl</a:t>
            </a:r>
            <a:endParaRPr lang="en-US"/>
          </a:p>
        </p:txBody>
      </p:sp>
      <p:sp>
        <p:nvSpPr>
          <p:cNvPr id="3" name="Date Placeholder 2"/>
          <p:cNvSpPr>
            <a:spLocks noGrp="1"/>
          </p:cNvSpPr>
          <p:nvPr>
            <p:ph type="dt" sz="half" idx="10"/>
          </p:nvPr>
        </p:nvSpPr>
        <p:spPr/>
        <p:txBody>
          <a:bodyPr/>
          <a:lstStyle/>
          <a:p>
            <a:fld id="{07CA40E1-B125-4528-8EBE-C1A1AC7767CE}" type="datetimeFigureOut">
              <a:rPr lang="pl-PL" smtClean="0"/>
              <a:t>20.03.2022</a:t>
            </a:fld>
            <a:endParaRPr lang="pl-PL"/>
          </a:p>
        </p:txBody>
      </p:sp>
      <p:sp>
        <p:nvSpPr>
          <p:cNvPr id="4" name="Footer Placeholder 3"/>
          <p:cNvSpPr>
            <a:spLocks noGrp="1"/>
          </p:cNvSpPr>
          <p:nvPr>
            <p:ph type="ftr" sz="quarter" idx="11"/>
          </p:nvPr>
        </p:nvSpPr>
        <p:spPr/>
        <p:txBody>
          <a:bodyPr/>
          <a:lstStyle/>
          <a:p>
            <a:endParaRPr lang="pl-PL"/>
          </a:p>
        </p:txBody>
      </p:sp>
      <p:sp>
        <p:nvSpPr>
          <p:cNvPr id="5" name="Slide Number Placeholder 4"/>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320101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Pusty">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7CA40E1-B125-4528-8EBE-C1A1AC7767CE}" type="datetimeFigureOut">
              <a:rPr lang="pl-PL" smtClean="0"/>
              <a:t>20.03.2022</a:t>
            </a:fld>
            <a:endParaRPr lang="pl-PL"/>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pl-PL"/>
          </a:p>
        </p:txBody>
      </p:sp>
      <p:sp>
        <p:nvSpPr>
          <p:cNvPr id="9" name="Slide Number Placeholder 8"/>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239883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Zawartość z podpisem">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l-PL"/>
              <a:t>Kliknij, aby edytować styl</a:t>
            </a:r>
            <a:endParaRPr lang="en-US"/>
          </a:p>
        </p:txBody>
      </p:sp>
      <p:sp>
        <p:nvSpPr>
          <p:cNvPr id="3" name="Content Placeholder 2"/>
          <p:cNvSpPr>
            <a:spLocks noGrp="1"/>
          </p:cNvSpPr>
          <p:nvPr>
            <p:ph idx="1"/>
          </p:nvPr>
        </p:nvSpPr>
        <p:spPr>
          <a:xfrm>
            <a:off x="4800600" y="731520"/>
            <a:ext cx="6492240" cy="5257800"/>
          </a:xfrm>
        </p:spPr>
        <p:txBody>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7CA40E1-B125-4528-8EBE-C1A1AC7767CE}" type="datetimeFigureOut">
              <a:rPr lang="pl-PL" smtClean="0"/>
              <a:t>20.03.2022</a:t>
            </a:fld>
            <a:endParaRPr lang="pl-PL"/>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pl-PL"/>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10579DC-9A9B-4399-8124-81AA16B11008}" type="slidenum">
              <a:rPr lang="pl-PL" smtClean="0"/>
              <a:t>‹#›</a:t>
            </a:fld>
            <a:endParaRPr lang="pl-PL"/>
          </a:p>
        </p:txBody>
      </p:sp>
    </p:spTree>
    <p:extLst>
      <p:ext uri="{BB962C8B-B14F-4D97-AF65-F5344CB8AC3E}">
        <p14:creationId xmlns:p14="http://schemas.microsoft.com/office/powerpoint/2010/main" val="20026634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az z podpisem">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l-PL"/>
              <a:t>Kliknij, aby edytować styl</a:t>
            </a:r>
            <a:endParaRPr lang="en-US"/>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l-PL"/>
              <a:t>Kliknij ikonę, aby dodać obraz</a:t>
            </a:r>
            <a:endParaRPr lang="en-US"/>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07CA40E1-B125-4528-8EBE-C1A1AC7767CE}" type="datetimeFigureOut">
              <a:rPr lang="pl-PL" smtClean="0"/>
              <a:t>20.03.2022</a:t>
            </a:fld>
            <a:endParaRPr lang="pl-PL"/>
          </a:p>
        </p:txBody>
      </p:sp>
      <p:sp>
        <p:nvSpPr>
          <p:cNvPr id="6" name="Footer Placeholder 5"/>
          <p:cNvSpPr>
            <a:spLocks noGrp="1"/>
          </p:cNvSpPr>
          <p:nvPr>
            <p:ph type="ftr" sz="quarter" idx="11"/>
          </p:nvPr>
        </p:nvSpPr>
        <p:spPr/>
        <p:txBody>
          <a:bodyPr/>
          <a:lstStyle/>
          <a:p>
            <a:endParaRPr lang="pl-PL"/>
          </a:p>
        </p:txBody>
      </p:sp>
      <p:sp>
        <p:nvSpPr>
          <p:cNvPr id="7" name="Slide Number Placeholder 6"/>
          <p:cNvSpPr>
            <a:spLocks noGrp="1"/>
          </p:cNvSpPr>
          <p:nvPr>
            <p:ph type="sldNum" sz="quarter" idx="12"/>
          </p:nvPr>
        </p:nvSpPr>
        <p:spPr/>
        <p:txBody>
          <a:bodyPr/>
          <a:lstStyle/>
          <a:p>
            <a:fld id="{510579DC-9A9B-4399-8124-81AA16B11008}" type="slidenum">
              <a:rPr lang="pl-PL" smtClean="0"/>
              <a:t>‹#›</a:t>
            </a:fld>
            <a:endParaRPr lang="pl-PL"/>
          </a:p>
        </p:txBody>
      </p:sp>
    </p:spTree>
    <p:extLst>
      <p:ext uri="{BB962C8B-B14F-4D97-AF65-F5344CB8AC3E}">
        <p14:creationId xmlns:p14="http://schemas.microsoft.com/office/powerpoint/2010/main" val="1162210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l-PL"/>
              <a:t>Kliknij, aby edytować styl</a:t>
            </a:r>
            <a:endParaRPr lang="en-US"/>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7CA40E1-B125-4528-8EBE-C1A1AC7767CE}" type="datetimeFigureOut">
              <a:rPr lang="pl-PL" smtClean="0"/>
              <a:t>20.03.2022</a:t>
            </a:fld>
            <a:endParaRPr lang="pl-PL"/>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pl-PL"/>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10579DC-9A9B-4399-8124-81AA16B11008}" type="slidenum">
              <a:rPr lang="pl-PL" smtClean="0"/>
              <a:t>‹#›</a:t>
            </a:fld>
            <a:endParaRPr lang="pl-PL"/>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90826"/>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rystal lattice grid">
            <a:extLst>
              <a:ext uri="{FF2B5EF4-FFF2-40B4-BE49-F238E27FC236}">
                <a16:creationId xmlns:a16="http://schemas.microsoft.com/office/drawing/2014/main" id="{04D8E6EB-D401-476E-B819-AEEC26DF36BA}"/>
              </a:ext>
            </a:extLst>
          </p:cNvPr>
          <p:cNvPicPr>
            <a:picLocks noChangeAspect="1"/>
          </p:cNvPicPr>
          <p:nvPr/>
        </p:nvPicPr>
        <p:blipFill rotWithShape="1">
          <a:blip r:embed="rId2">
            <a:duotone>
              <a:schemeClr val="bg2">
                <a:shade val="45000"/>
                <a:satMod val="135000"/>
              </a:schemeClr>
              <a:prstClr val="white"/>
            </a:duotone>
            <a:alphaModFix amt="35000"/>
          </a:blip>
          <a:srcRect/>
          <a:stretch/>
        </p:blipFill>
        <p:spPr>
          <a:xfrm>
            <a:off x="20" y="10"/>
            <a:ext cx="12191980" cy="6857990"/>
          </a:xfrm>
          <a:prstGeom prst="rect">
            <a:avLst/>
          </a:prstGeom>
        </p:spPr>
      </p:pic>
      <p:sp>
        <p:nvSpPr>
          <p:cNvPr id="2" name="Tytuł 1">
            <a:extLst>
              <a:ext uri="{FF2B5EF4-FFF2-40B4-BE49-F238E27FC236}">
                <a16:creationId xmlns:a16="http://schemas.microsoft.com/office/drawing/2014/main" id="{A6392F23-1BE1-45DD-83F4-A7CDDCA59B89}"/>
              </a:ext>
            </a:extLst>
          </p:cNvPr>
          <p:cNvSpPr>
            <a:spLocks noGrp="1"/>
          </p:cNvSpPr>
          <p:nvPr>
            <p:ph type="ctrTitle"/>
          </p:nvPr>
        </p:nvSpPr>
        <p:spPr>
          <a:xfrm>
            <a:off x="1097280" y="758952"/>
            <a:ext cx="10058400" cy="3566160"/>
          </a:xfrm>
        </p:spPr>
        <p:txBody>
          <a:bodyPr>
            <a:noAutofit/>
          </a:bodyPr>
          <a:lstStyle/>
          <a:p>
            <a:r>
              <a:rPr lang="en-US" sz="5400" dirty="0">
                <a:ea typeface="+mj-lt"/>
                <a:cs typeface="+mj-lt"/>
              </a:rPr>
              <a:t>Design, manufacture and description of properties of protective coating containing antipyrine</a:t>
            </a:r>
            <a:endParaRPr lang="en-US" sz="5400" dirty="0">
              <a:cs typeface="Calibri Light" panose="020F0302020204030204"/>
            </a:endParaRPr>
          </a:p>
        </p:txBody>
      </p:sp>
      <p:sp>
        <p:nvSpPr>
          <p:cNvPr id="3" name="Podtytuł 2">
            <a:extLst>
              <a:ext uri="{FF2B5EF4-FFF2-40B4-BE49-F238E27FC236}">
                <a16:creationId xmlns:a16="http://schemas.microsoft.com/office/drawing/2014/main" id="{953ABAEF-0B46-4164-8E68-C369D8FE76FA}"/>
              </a:ext>
            </a:extLst>
          </p:cNvPr>
          <p:cNvSpPr>
            <a:spLocks noGrp="1"/>
          </p:cNvSpPr>
          <p:nvPr>
            <p:ph type="subTitle" idx="1"/>
          </p:nvPr>
        </p:nvSpPr>
        <p:spPr>
          <a:xfrm>
            <a:off x="1100051" y="4455620"/>
            <a:ext cx="10058400" cy="1143000"/>
          </a:xfrm>
        </p:spPr>
        <p:txBody>
          <a:bodyPr>
            <a:normAutofit/>
          </a:bodyPr>
          <a:lstStyle/>
          <a:p>
            <a:r>
              <a:rPr lang="pl-PL" dirty="0">
                <a:solidFill>
                  <a:schemeClr val="tx1">
                    <a:lumMod val="85000"/>
                    <a:lumOff val="15000"/>
                  </a:schemeClr>
                </a:solidFill>
              </a:rPr>
              <a:t>Marcin Tomkiewicz</a:t>
            </a:r>
            <a:br>
              <a:rPr lang="pl-PL" dirty="0">
                <a:solidFill>
                  <a:schemeClr val="tx1">
                    <a:lumMod val="85000"/>
                    <a:lumOff val="15000"/>
                  </a:schemeClr>
                </a:solidFill>
              </a:rPr>
            </a:br>
            <a:r>
              <a:rPr lang="pl-PL" dirty="0">
                <a:solidFill>
                  <a:schemeClr val="tx1">
                    <a:lumMod val="85000"/>
                    <a:lumOff val="15000"/>
                  </a:schemeClr>
                </a:solidFill>
              </a:rPr>
              <a:t>promotor: dr inż. Piotr </a:t>
            </a:r>
            <a:r>
              <a:rPr lang="pl-PL" dirty="0" err="1">
                <a:solidFill>
                  <a:schemeClr val="tx1">
                    <a:lumMod val="85000"/>
                    <a:lumOff val="15000"/>
                  </a:schemeClr>
                </a:solidFill>
              </a:rPr>
              <a:t>szatkowski</a:t>
            </a:r>
            <a:endParaRPr lang="pl-PL" dirty="0">
              <a:solidFill>
                <a:schemeClr val="tx1">
                  <a:lumMod val="85000"/>
                  <a:lumOff val="15000"/>
                </a:schemeClr>
              </a:solidFill>
            </a:endParaRPr>
          </a:p>
        </p:txBody>
      </p:sp>
    </p:spTree>
    <p:extLst>
      <p:ext uri="{BB962C8B-B14F-4D97-AF65-F5344CB8AC3E}">
        <p14:creationId xmlns:p14="http://schemas.microsoft.com/office/powerpoint/2010/main" val="161175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Kompozyty magnetyczne</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031873"/>
          </a:xfrm>
          <a:prstGeom prst="rect">
            <a:avLst/>
          </a:prstGeom>
          <a:noFill/>
        </p:spPr>
        <p:txBody>
          <a:bodyPr wrap="square" lIns="91440" tIns="45720" rIns="91440" bIns="45720" rtlCol="0" anchor="t">
            <a:spAutoFit/>
          </a:bodyPr>
          <a:lstStyle/>
          <a:p>
            <a:r>
              <a:rPr lang="pl-PL" sz="1600" dirty="0">
                <a:solidFill>
                  <a:srgbClr val="FFFFFF"/>
                </a:solidFill>
                <a:cs typeface="Calibri"/>
              </a:rPr>
              <a:t>Jednym z najczęściej badanych zastosowań kompozytów magnetycznych są miękkie materiały magnetyczne</a:t>
            </a:r>
          </a:p>
          <a:p>
            <a:endParaRPr lang="pl-PL" sz="1600" dirty="0">
              <a:solidFill>
                <a:srgbClr val="FFFFFF"/>
              </a:solidFill>
              <a:cs typeface="Calibri"/>
            </a:endParaRPr>
          </a:p>
          <a:p>
            <a:r>
              <a:rPr lang="pl-PL" sz="1600" dirty="0">
                <a:solidFill>
                  <a:srgbClr val="FFFFFF"/>
                </a:solidFill>
                <a:cs typeface="Calibri"/>
              </a:rPr>
              <a:t>Jako, że typowe materiały magnetyczne wykazują dużą kruchość produkcja ich miększych odpowiedników sprawia, że ich obróbka staje się łatwiejsza</a:t>
            </a:r>
          </a:p>
          <a:p>
            <a:endParaRPr lang="pl-PL" sz="1600" dirty="0">
              <a:solidFill>
                <a:srgbClr val="FFFFFF"/>
              </a:solidFill>
              <a:cs typeface="Calibri"/>
            </a:endParaRPr>
          </a:p>
          <a:p>
            <a:r>
              <a:rPr lang="pl-PL" sz="1600" dirty="0">
                <a:solidFill>
                  <a:srgbClr val="FFFFFF"/>
                </a:solidFill>
                <a:cs typeface="Calibri"/>
              </a:rPr>
              <a:t>Dzięki temu miękkie kompozyty magnetyczne mogą być formowane w zaawansowane kształty, oraz mogą produkować wielowymiarowe pola magnetyczne </a:t>
            </a: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Obraz 3" descr="Obraz zawierający sprzęt, wyroby metalowe&#10;&#10;Opis wygenerowany automatycznie">
            <a:extLst>
              <a:ext uri="{FF2B5EF4-FFF2-40B4-BE49-F238E27FC236}">
                <a16:creationId xmlns:a16="http://schemas.microsoft.com/office/drawing/2014/main" id="{4EF82AEF-DEEA-49E5-8A07-6C46DE074D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8435" y="1985962"/>
            <a:ext cx="7038975" cy="2886075"/>
          </a:xfrm>
          <a:prstGeom prst="rect">
            <a:avLst/>
          </a:prstGeom>
        </p:spPr>
      </p:pic>
    </p:spTree>
    <p:extLst>
      <p:ext uri="{BB962C8B-B14F-4D97-AF65-F5344CB8AC3E}">
        <p14:creationId xmlns:p14="http://schemas.microsoft.com/office/powerpoint/2010/main" val="35104124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Kompozyty inteligentne </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539430"/>
          </a:xfrm>
          <a:prstGeom prst="rect">
            <a:avLst/>
          </a:prstGeom>
          <a:noFill/>
        </p:spPr>
        <p:txBody>
          <a:bodyPr wrap="square" lIns="91440" tIns="45720" rIns="91440" bIns="45720" rtlCol="0" anchor="t">
            <a:spAutoFit/>
          </a:bodyPr>
          <a:lstStyle/>
          <a:p>
            <a:r>
              <a:rPr lang="pl-PL" sz="1400" dirty="0">
                <a:solidFill>
                  <a:srgbClr val="FFFFFF"/>
                </a:solidFill>
                <a:cs typeface="Calibri"/>
              </a:rPr>
              <a:t>Kompozyty inteligentne odznaczają się możliwością reakcji na bodźce zewnętrzne lub wewnętrzne takie jak naprężenie, pole elektryczne lub magnetyczne, ciepło lub uszkodzenia wewnętrzne</a:t>
            </a:r>
          </a:p>
          <a:p>
            <a:endParaRPr lang="pl-PL" sz="1400" dirty="0">
              <a:solidFill>
                <a:srgbClr val="FFFFFF"/>
              </a:solidFill>
              <a:cs typeface="Calibri"/>
            </a:endParaRPr>
          </a:p>
          <a:p>
            <a:r>
              <a:rPr lang="pl-PL" sz="1400" dirty="0">
                <a:solidFill>
                  <a:srgbClr val="FFFFFF"/>
                </a:solidFill>
                <a:cs typeface="Calibri"/>
              </a:rPr>
              <a:t>Przykładami takich kompozytów są warstwy puchnące – kompozyty, które pod wpływem ciepła zwiększają swój przekrój zmniejszając przewodność cieplną</a:t>
            </a:r>
          </a:p>
          <a:p>
            <a:endParaRPr lang="pl-PL" sz="1400" dirty="0">
              <a:solidFill>
                <a:srgbClr val="FFFFFF"/>
              </a:solidFill>
              <a:cs typeface="Calibri"/>
            </a:endParaRPr>
          </a:p>
          <a:p>
            <a:r>
              <a:rPr lang="pl-PL" sz="1400" dirty="0">
                <a:solidFill>
                  <a:srgbClr val="FFFFFF"/>
                </a:solidFill>
                <a:cs typeface="Calibri"/>
              </a:rPr>
              <a:t>Innym przykładem są betony wykorzystujące włókna węglowe, które przy powstaniu pęknięcia zmniejszają swoją przewodność elektryczną</a:t>
            </a:r>
          </a:p>
          <a:p>
            <a:pPr>
              <a:buFont typeface="Calibri" panose="020F0502020204030204" pitchFamily="34" charset="0"/>
              <a:buChar char="•"/>
            </a:pPr>
            <a:endParaRPr lang="en-US" sz="14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12" name="Picture 5">
            <a:extLst>
              <a:ext uri="{FF2B5EF4-FFF2-40B4-BE49-F238E27FC236}">
                <a16:creationId xmlns:a16="http://schemas.microsoft.com/office/drawing/2014/main" id="{D205F4D4-0ED7-4057-A047-24C4C07843F0}"/>
              </a:ext>
            </a:extLst>
          </p:cNvPr>
          <p:cNvPicPr>
            <a:picLocks noChangeAspect="1"/>
          </p:cNvPicPr>
          <p:nvPr/>
        </p:nvPicPr>
        <p:blipFill rotWithShape="1">
          <a:blip r:embed="rId2"/>
          <a:srcRect l="19360" t="39296" r="7930" b="1627"/>
          <a:stretch/>
        </p:blipFill>
        <p:spPr>
          <a:xfrm>
            <a:off x="4415316" y="1288166"/>
            <a:ext cx="6982134" cy="4281667"/>
          </a:xfrm>
          <a:prstGeom prst="rect">
            <a:avLst/>
          </a:prstGeom>
        </p:spPr>
      </p:pic>
    </p:spTree>
    <p:extLst>
      <p:ext uri="{BB962C8B-B14F-4D97-AF65-F5344CB8AC3E}">
        <p14:creationId xmlns:p14="http://schemas.microsoft.com/office/powerpoint/2010/main" val="312249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F0AF5-4557-49E5-AF68-C73CA40B5A1C}"/>
              </a:ext>
            </a:extLst>
          </p:cNvPr>
          <p:cNvSpPr>
            <a:spLocks noGrp="1"/>
          </p:cNvSpPr>
          <p:nvPr>
            <p:ph type="title"/>
          </p:nvPr>
        </p:nvSpPr>
        <p:spPr>
          <a:xfrm>
            <a:off x="3836504" y="758952"/>
            <a:ext cx="7319175" cy="3566160"/>
          </a:xfrm>
        </p:spPr>
        <p:txBody>
          <a:bodyPr vert="horz" lIns="91440" tIns="45720" rIns="91440" bIns="45720" rtlCol="0" anchor="b" anchorCtr="0">
            <a:noAutofit/>
          </a:bodyPr>
          <a:lstStyle/>
          <a:p>
            <a:r>
              <a:rPr lang="pl-PL" sz="5400" dirty="0">
                <a:cs typeface="Calibri Light"/>
              </a:rPr>
              <a:t>Modyfikatory </a:t>
            </a:r>
            <a:r>
              <a:rPr lang="pl-PL" sz="5400" dirty="0" err="1">
                <a:cs typeface="Calibri Light"/>
              </a:rPr>
              <a:t>antypirenowe</a:t>
            </a:r>
            <a:endParaRPr lang="en-US" sz="5400" dirty="0">
              <a:cs typeface="Calibri Light"/>
            </a:endParaRPr>
          </a:p>
        </p:txBody>
      </p:sp>
      <p:pic>
        <p:nvPicPr>
          <p:cNvPr id="4" name="Obraz 3">
            <a:extLst>
              <a:ext uri="{FF2B5EF4-FFF2-40B4-BE49-F238E27FC236}">
                <a16:creationId xmlns:a16="http://schemas.microsoft.com/office/drawing/2014/main" id="{4B8BA6AF-E743-4E5A-B189-8E7DAEEE1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3" y="2677487"/>
            <a:ext cx="2832058" cy="1503026"/>
          </a:xfrm>
          <a:prstGeom prst="rect">
            <a:avLst/>
          </a:prstGeom>
        </p:spPr>
      </p:pic>
    </p:spTree>
    <p:extLst>
      <p:ext uri="{BB962C8B-B14F-4D97-AF65-F5344CB8AC3E}">
        <p14:creationId xmlns:p14="http://schemas.microsoft.com/office/powerpoint/2010/main" val="4230031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en-US" sz="2800" b="1">
                <a:solidFill>
                  <a:schemeClr val="bg1"/>
                </a:solidFill>
                <a:cs typeface="Calibri Light"/>
              </a:rPr>
              <a:t>Antypireny rozkładające się z wydzieleniem wody</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785652"/>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rgbClr val="FFFFFF"/>
                </a:solidFill>
                <a:cs typeface="Calibri"/>
              </a:rPr>
              <a:t>Największą grupą są wodorotlenki jak np Al(OH)3 oraz Mg(OH)2, jednak powszechnie stosowany jest również kwas borowy</a:t>
            </a: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a:solidFill>
                  <a:srgbClr val="FFFFFF"/>
                </a:solidFill>
                <a:cs typeface="Calibri"/>
              </a:rPr>
              <a:t>Pod wpływem temperatury rozkładają się one do wody i tlenku, co powoduje zajście następujących procesów fizycznych:</a:t>
            </a:r>
            <a:br>
              <a:rPr lang="en-US" sz="1600" dirty="0">
                <a:solidFill>
                  <a:srgbClr val="FFFFFF"/>
                </a:solidFill>
                <a:cs typeface="Calibri"/>
              </a:rPr>
            </a:br>
            <a:r>
              <a:rPr lang="en-US" sz="1600">
                <a:solidFill>
                  <a:srgbClr val="FFFFFF"/>
                </a:solidFill>
                <a:cs typeface="Calibri"/>
              </a:rPr>
              <a:t>- ochłodzenie na skutek reakcji endotermicznej</a:t>
            </a:r>
            <a:br>
              <a:rPr lang="en-US" sz="1600" dirty="0">
                <a:solidFill>
                  <a:srgbClr val="FFFFFF"/>
                </a:solidFill>
                <a:cs typeface="Calibri"/>
              </a:rPr>
            </a:br>
            <a:r>
              <a:rPr lang="en-US" sz="1600">
                <a:solidFill>
                  <a:srgbClr val="FFFFFF"/>
                </a:solidFill>
                <a:cs typeface="Calibri"/>
              </a:rPr>
              <a:t>- tlenki metali majce dużą pojemność cieplną, spowalniają pirolizę</a:t>
            </a:r>
            <a:br>
              <a:rPr lang="en-US" sz="1600" dirty="0">
                <a:solidFill>
                  <a:srgbClr val="FFFFFF"/>
                </a:solidFill>
                <a:cs typeface="Calibri"/>
              </a:rPr>
            </a:br>
            <a:r>
              <a:rPr lang="en-US" sz="1600">
                <a:solidFill>
                  <a:srgbClr val="FFFFFF"/>
                </a:solidFill>
                <a:cs typeface="Calibri"/>
              </a:rPr>
              <a:t>- para wodna rozcieńcza lotne produkty pirolizy polimeru </a:t>
            </a: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4" name="Content Placeholder 3">
            <a:extLst>
              <a:ext uri="{FF2B5EF4-FFF2-40B4-BE49-F238E27FC236}">
                <a16:creationId xmlns:a16="http://schemas.microsoft.com/office/drawing/2014/main" id="{C5DC292D-33C3-4459-A426-076B32EB7030}"/>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D5415CB3-4185-43B1-9483-2F4FA9930E03}"/>
              </a:ext>
            </a:extLst>
          </p:cNvPr>
          <p:cNvPicPr>
            <a:picLocks noChangeAspect="1"/>
          </p:cNvPicPr>
          <p:nvPr/>
        </p:nvPicPr>
        <p:blipFill>
          <a:blip r:embed="rId2"/>
          <a:stretch>
            <a:fillRect/>
          </a:stretch>
        </p:blipFill>
        <p:spPr>
          <a:xfrm>
            <a:off x="5214334" y="1900583"/>
            <a:ext cx="5953124" cy="3345608"/>
          </a:xfrm>
          <a:prstGeom prst="rect">
            <a:avLst/>
          </a:prstGeom>
        </p:spPr>
      </p:pic>
    </p:spTree>
    <p:extLst>
      <p:ext uri="{BB962C8B-B14F-4D97-AF65-F5344CB8AC3E}">
        <p14:creationId xmlns:p14="http://schemas.microsoft.com/office/powerpoint/2010/main" val="28655010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en-US" sz="2800" b="1">
                <a:solidFill>
                  <a:schemeClr val="bg1"/>
                </a:solidFill>
                <a:cs typeface="Calibri Light"/>
              </a:rPr>
              <a:t>Antypireny rozkładające się z wydzieleniem wody</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2062103"/>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rgbClr val="FFFFFF"/>
                </a:solidFill>
                <a:cs typeface="Calibri"/>
              </a:rPr>
              <a:t>Największymi problemami związanymi z użytkowaniem antypirenów rozkładających się z wydzieleniem wody jest ich niska wydajność I niska temperatura rozkładu, oraz konieczność stosowania ich w dużych ilościach do materiałów polimerowych (nawet do 75%)</a:t>
            </a: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5" name="Picture 7">
            <a:extLst>
              <a:ext uri="{FF2B5EF4-FFF2-40B4-BE49-F238E27FC236}">
                <a16:creationId xmlns:a16="http://schemas.microsoft.com/office/drawing/2014/main" id="{7BF30A41-313F-431F-89A8-D8D327132D8D}"/>
              </a:ext>
            </a:extLst>
          </p:cNvPr>
          <p:cNvPicPr>
            <a:picLocks noChangeAspect="1"/>
          </p:cNvPicPr>
          <p:nvPr/>
        </p:nvPicPr>
        <p:blipFill>
          <a:blip r:embed="rId2"/>
          <a:stretch>
            <a:fillRect/>
          </a:stretch>
        </p:blipFill>
        <p:spPr>
          <a:xfrm>
            <a:off x="5929722" y="1495501"/>
            <a:ext cx="4425585" cy="4216249"/>
          </a:xfrm>
          <a:prstGeom prst="rect">
            <a:avLst/>
          </a:prstGeom>
        </p:spPr>
      </p:pic>
      <p:sp>
        <p:nvSpPr>
          <p:cNvPr id="8" name="Content Placeholder 7">
            <a:extLst>
              <a:ext uri="{FF2B5EF4-FFF2-40B4-BE49-F238E27FC236}">
                <a16:creationId xmlns:a16="http://schemas.microsoft.com/office/drawing/2014/main" id="{9F544681-C955-4E01-B853-0536309CFCE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109806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Organiczne związki halogenowe</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539430"/>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rgbClr val="FFFFFF"/>
                </a:solidFill>
                <a:cs typeface="Calibri"/>
              </a:rPr>
              <a:t>Substancje chemiczne zawierające atomy halogenu są najpopularniejszymi dodatkami obecnie stosowanymi do uniepalniania polimerów</a:t>
            </a: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a:solidFill>
                  <a:srgbClr val="FFFFFF"/>
                </a:solidFill>
                <a:cs typeface="Calibri"/>
              </a:rPr>
              <a:t>Ze względu na niską stabilność termiczną związków jodu, oraz dużą związków fluoru zazwyczaj używa się związków opartych na bromie oraz chlorze</a:t>
            </a: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Picture 4">
            <a:extLst>
              <a:ext uri="{FF2B5EF4-FFF2-40B4-BE49-F238E27FC236}">
                <a16:creationId xmlns:a16="http://schemas.microsoft.com/office/drawing/2014/main" id="{0806DE27-97AE-402B-A8F9-8519A1A6B90D}"/>
              </a:ext>
            </a:extLst>
          </p:cNvPr>
          <p:cNvPicPr>
            <a:picLocks noChangeAspect="1"/>
          </p:cNvPicPr>
          <p:nvPr/>
        </p:nvPicPr>
        <p:blipFill>
          <a:blip r:embed="rId2"/>
          <a:stretch>
            <a:fillRect/>
          </a:stretch>
        </p:blipFill>
        <p:spPr>
          <a:xfrm>
            <a:off x="5752495" y="1484981"/>
            <a:ext cx="4557484" cy="3803371"/>
          </a:xfrm>
          <a:prstGeom prst="rect">
            <a:avLst/>
          </a:prstGeom>
        </p:spPr>
      </p:pic>
    </p:spTree>
    <p:extLst>
      <p:ext uri="{BB962C8B-B14F-4D97-AF65-F5344CB8AC3E}">
        <p14:creationId xmlns:p14="http://schemas.microsoft.com/office/powerpoint/2010/main" val="935655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Organiczne związki halogenowe</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278094"/>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rgbClr val="FFFFFF"/>
                </a:solidFill>
                <a:cs typeface="Calibri"/>
              </a:rPr>
              <a:t>W trakcie poddawania wysokim temperaturom antypireny te powodują wydzeilanie się niepalnych gazów halogenków, oraz halogenowodoru, które rozrzedzają gazy palne, oraz reagują z wolnymi rodnikami powstałymi w płomieniu, zmieniając je w rodniki mniej aktywne, lub dezaktywując</a:t>
            </a:r>
            <a:endParaRPr lang="en-US"/>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a:solidFill>
                  <a:srgbClr val="FFFFFF"/>
                </a:solidFill>
                <a:cs typeface="Calibri"/>
              </a:rPr>
              <a:t>Zaledwie kilka procent antypirenu halogenowego może opóźnić zapłon,  oraz znacząco spowolnić szybkość rozprzestrzeniania się ognia</a:t>
            </a: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3" name="Picture 3">
            <a:extLst>
              <a:ext uri="{FF2B5EF4-FFF2-40B4-BE49-F238E27FC236}">
                <a16:creationId xmlns:a16="http://schemas.microsoft.com/office/drawing/2014/main" id="{B5B8EB67-CA4D-4F8F-9235-8BE34E397749}"/>
              </a:ext>
            </a:extLst>
          </p:cNvPr>
          <p:cNvPicPr>
            <a:picLocks noChangeAspect="1"/>
          </p:cNvPicPr>
          <p:nvPr/>
        </p:nvPicPr>
        <p:blipFill>
          <a:blip r:embed="rId2"/>
          <a:stretch>
            <a:fillRect/>
          </a:stretch>
        </p:blipFill>
        <p:spPr>
          <a:xfrm>
            <a:off x="5014686" y="2687611"/>
            <a:ext cx="6093580" cy="2014969"/>
          </a:xfrm>
          <a:prstGeom prst="rect">
            <a:avLst/>
          </a:prstGeom>
        </p:spPr>
      </p:pic>
    </p:spTree>
    <p:extLst>
      <p:ext uri="{BB962C8B-B14F-4D97-AF65-F5344CB8AC3E}">
        <p14:creationId xmlns:p14="http://schemas.microsoft.com/office/powerpoint/2010/main" val="2188131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Organiczne związki halogenowe</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278094"/>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dirty="0" err="1">
                <a:solidFill>
                  <a:srgbClr val="FFFFFF"/>
                </a:solidFill>
                <a:cs typeface="Calibri"/>
              </a:rPr>
              <a:t>Halogenowe</a:t>
            </a:r>
            <a:r>
              <a:rPr lang="en-US" sz="1600" dirty="0">
                <a:solidFill>
                  <a:srgbClr val="FFFFFF"/>
                </a:solidFill>
                <a:cs typeface="Calibri"/>
              </a:rPr>
              <a:t> </a:t>
            </a:r>
            <a:r>
              <a:rPr lang="en-US" sz="1600" dirty="0" err="1">
                <a:solidFill>
                  <a:srgbClr val="FFFFFF"/>
                </a:solidFill>
                <a:cs typeface="Calibri"/>
              </a:rPr>
              <a:t>antypireny</a:t>
            </a:r>
            <a:r>
              <a:rPr lang="en-US" sz="1600" dirty="0">
                <a:solidFill>
                  <a:srgbClr val="FFFFFF"/>
                </a:solidFill>
                <a:cs typeface="Calibri"/>
              </a:rPr>
              <a:t> </a:t>
            </a:r>
            <a:r>
              <a:rPr lang="en-US" sz="1600" dirty="0" err="1">
                <a:solidFill>
                  <a:srgbClr val="FFFFFF"/>
                </a:solidFill>
                <a:cs typeface="Calibri"/>
              </a:rPr>
              <a:t>cechują</a:t>
            </a:r>
            <a:r>
              <a:rPr lang="en-US" sz="1600" dirty="0">
                <a:solidFill>
                  <a:srgbClr val="FFFFFF"/>
                </a:solidFill>
                <a:cs typeface="Calibri"/>
              </a:rPr>
              <a:t> </a:t>
            </a:r>
            <a:r>
              <a:rPr lang="en-US" sz="1600" dirty="0" err="1">
                <a:solidFill>
                  <a:srgbClr val="FFFFFF"/>
                </a:solidFill>
                <a:cs typeface="Calibri"/>
              </a:rPr>
              <a:t>się</a:t>
            </a:r>
            <a:r>
              <a:rPr lang="en-US" sz="1600" dirty="0">
                <a:solidFill>
                  <a:srgbClr val="FFFFFF"/>
                </a:solidFill>
                <a:cs typeface="Calibri"/>
              </a:rPr>
              <a:t> </a:t>
            </a:r>
            <a:r>
              <a:rPr lang="en-US" sz="1600" dirty="0" err="1">
                <a:solidFill>
                  <a:srgbClr val="FFFFFF"/>
                </a:solidFill>
                <a:cs typeface="Calibri"/>
              </a:rPr>
              <a:t>bardzo</a:t>
            </a:r>
            <a:r>
              <a:rPr lang="en-US" sz="1600" dirty="0">
                <a:solidFill>
                  <a:srgbClr val="FFFFFF"/>
                </a:solidFill>
                <a:cs typeface="Calibri"/>
              </a:rPr>
              <a:t> </a:t>
            </a:r>
            <a:r>
              <a:rPr lang="en-US" sz="1600" dirty="0" err="1">
                <a:solidFill>
                  <a:srgbClr val="FFFFFF"/>
                </a:solidFill>
                <a:cs typeface="Calibri"/>
              </a:rPr>
              <a:t>dobrymi</a:t>
            </a:r>
            <a:r>
              <a:rPr lang="en-US" sz="1600" dirty="0">
                <a:solidFill>
                  <a:srgbClr val="FFFFFF"/>
                </a:solidFill>
                <a:cs typeface="Calibri"/>
              </a:rPr>
              <a:t> </a:t>
            </a:r>
            <a:r>
              <a:rPr lang="en-US" sz="1600" dirty="0" err="1">
                <a:solidFill>
                  <a:srgbClr val="FFFFFF"/>
                </a:solidFill>
                <a:cs typeface="Calibri"/>
              </a:rPr>
              <a:t>właściwościami</a:t>
            </a:r>
            <a:r>
              <a:rPr lang="en-US" sz="1600" dirty="0">
                <a:solidFill>
                  <a:srgbClr val="FFFFFF"/>
                </a:solidFill>
                <a:cs typeface="Calibri"/>
              </a:rPr>
              <a:t> </a:t>
            </a:r>
            <a:r>
              <a:rPr lang="en-US" sz="1600" dirty="0" err="1">
                <a:solidFill>
                  <a:srgbClr val="FFFFFF"/>
                </a:solidFill>
                <a:cs typeface="Calibri"/>
              </a:rPr>
              <a:t>uniepalniającymi</a:t>
            </a:r>
            <a:r>
              <a:rPr lang="en-US" sz="1600" dirty="0">
                <a:solidFill>
                  <a:srgbClr val="FFFFFF"/>
                </a:solidFill>
                <a:cs typeface="Calibri"/>
              </a:rPr>
              <a:t>, </a:t>
            </a:r>
            <a:r>
              <a:rPr lang="en-US" sz="1600" dirty="0" err="1">
                <a:solidFill>
                  <a:srgbClr val="FFFFFF"/>
                </a:solidFill>
                <a:cs typeface="Calibri"/>
              </a:rPr>
              <a:t>jednak</a:t>
            </a:r>
            <a:r>
              <a:rPr lang="en-US" sz="1600" dirty="0">
                <a:solidFill>
                  <a:srgbClr val="FFFFFF"/>
                </a:solidFill>
                <a:cs typeface="Calibri"/>
              </a:rPr>
              <a:t> ich </a:t>
            </a:r>
            <a:r>
              <a:rPr lang="en-US" sz="1600" dirty="0" err="1">
                <a:solidFill>
                  <a:srgbClr val="FFFFFF"/>
                </a:solidFill>
                <a:cs typeface="Calibri"/>
              </a:rPr>
              <a:t>użytkowanie</a:t>
            </a:r>
            <a:r>
              <a:rPr lang="en-US" sz="1600" dirty="0">
                <a:solidFill>
                  <a:srgbClr val="FFFFFF"/>
                </a:solidFill>
                <a:cs typeface="Calibri"/>
              </a:rPr>
              <a:t> </a:t>
            </a:r>
            <a:r>
              <a:rPr lang="en-US" sz="1600" dirty="0" err="1">
                <a:solidFill>
                  <a:srgbClr val="FFFFFF"/>
                </a:solidFill>
                <a:cs typeface="Calibri"/>
              </a:rPr>
              <a:t>wiąże</a:t>
            </a:r>
            <a:r>
              <a:rPr lang="en-US" sz="1600" dirty="0">
                <a:solidFill>
                  <a:srgbClr val="FFFFFF"/>
                </a:solidFill>
                <a:cs typeface="Calibri"/>
              </a:rPr>
              <a:t> </a:t>
            </a:r>
            <a:r>
              <a:rPr lang="en-US" sz="1600" dirty="0" err="1">
                <a:solidFill>
                  <a:srgbClr val="FFFFFF"/>
                </a:solidFill>
                <a:cs typeface="Calibri"/>
              </a:rPr>
              <a:t>się</a:t>
            </a:r>
            <a:r>
              <a:rPr lang="en-US" sz="1600" dirty="0">
                <a:solidFill>
                  <a:srgbClr val="FFFFFF"/>
                </a:solidFill>
                <a:cs typeface="Calibri"/>
              </a:rPr>
              <a:t> z </a:t>
            </a:r>
            <a:r>
              <a:rPr lang="en-US" sz="1600" dirty="0" err="1">
                <a:solidFill>
                  <a:srgbClr val="FFFFFF"/>
                </a:solidFill>
                <a:cs typeface="Calibri"/>
              </a:rPr>
              <a:t>poważnymi</a:t>
            </a:r>
            <a:r>
              <a:rPr lang="en-US" sz="1600" dirty="0">
                <a:solidFill>
                  <a:srgbClr val="FFFFFF"/>
                </a:solidFill>
                <a:cs typeface="Calibri"/>
              </a:rPr>
              <a:t> </a:t>
            </a:r>
            <a:r>
              <a:rPr lang="en-US" sz="1600" dirty="0" err="1">
                <a:solidFill>
                  <a:srgbClr val="FFFFFF"/>
                </a:solidFill>
                <a:cs typeface="Calibri"/>
              </a:rPr>
              <a:t>blemami</a:t>
            </a:r>
            <a:endParaRPr lang="en-US" dirty="0">
              <a:solidFill>
                <a:srgbClr val="000000"/>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dirty="0" err="1">
                <a:solidFill>
                  <a:srgbClr val="FFFFFF"/>
                </a:solidFill>
                <a:cs typeface="Calibri"/>
              </a:rPr>
              <a:t>Najpoważniejszymi</a:t>
            </a:r>
            <a:r>
              <a:rPr lang="en-US" sz="1600" dirty="0">
                <a:solidFill>
                  <a:srgbClr val="FFFFFF"/>
                </a:solidFill>
                <a:cs typeface="Calibri"/>
              </a:rPr>
              <a:t> </a:t>
            </a:r>
            <a:r>
              <a:rPr lang="en-US" sz="1600" dirty="0" err="1">
                <a:solidFill>
                  <a:srgbClr val="FFFFFF"/>
                </a:solidFill>
                <a:cs typeface="Calibri"/>
              </a:rPr>
              <a:t>są</a:t>
            </a:r>
            <a:r>
              <a:rPr lang="en-US" sz="1600" dirty="0">
                <a:solidFill>
                  <a:srgbClr val="FFFFFF"/>
                </a:solidFill>
                <a:cs typeface="Calibri"/>
              </a:rPr>
              <a:t> </a:t>
            </a:r>
            <a:r>
              <a:rPr lang="en-US" sz="1600" dirty="0" err="1">
                <a:solidFill>
                  <a:srgbClr val="FFFFFF"/>
                </a:solidFill>
                <a:cs typeface="Calibri"/>
              </a:rPr>
              <a:t>opary</a:t>
            </a:r>
            <a:r>
              <a:rPr lang="en-US" sz="1600" dirty="0">
                <a:solidFill>
                  <a:srgbClr val="FFFFFF"/>
                </a:solidFill>
                <a:cs typeface="Calibri"/>
              </a:rPr>
              <a:t> </a:t>
            </a:r>
            <a:r>
              <a:rPr lang="en-US" sz="1600" dirty="0" err="1">
                <a:solidFill>
                  <a:srgbClr val="FFFFFF"/>
                </a:solidFill>
                <a:cs typeface="Calibri"/>
              </a:rPr>
              <a:t>halogenków</a:t>
            </a:r>
            <a:r>
              <a:rPr lang="en-US" sz="1600" dirty="0">
                <a:solidFill>
                  <a:srgbClr val="FFFFFF"/>
                </a:solidFill>
                <a:cs typeface="Calibri"/>
              </a:rPr>
              <a:t>, </a:t>
            </a:r>
            <a:r>
              <a:rPr lang="en-US" sz="1600" dirty="0" err="1">
                <a:solidFill>
                  <a:srgbClr val="FFFFFF"/>
                </a:solidFill>
                <a:cs typeface="Calibri"/>
              </a:rPr>
              <a:t>oraz</a:t>
            </a:r>
            <a:r>
              <a:rPr lang="en-US" sz="1600" dirty="0">
                <a:solidFill>
                  <a:srgbClr val="FFFFFF"/>
                </a:solidFill>
                <a:cs typeface="Calibri"/>
              </a:rPr>
              <a:t> </a:t>
            </a:r>
            <a:r>
              <a:rPr lang="en-US" sz="1600" dirty="0" err="1">
                <a:solidFill>
                  <a:srgbClr val="FFFFFF"/>
                </a:solidFill>
                <a:cs typeface="Calibri"/>
              </a:rPr>
              <a:t>halogenkowodru</a:t>
            </a:r>
            <a:r>
              <a:rPr lang="en-US" sz="1600" dirty="0">
                <a:solidFill>
                  <a:srgbClr val="FFFFFF"/>
                </a:solidFill>
                <a:cs typeface="Calibri"/>
              </a:rPr>
              <a:t> </a:t>
            </a:r>
            <a:r>
              <a:rPr lang="en-US" sz="1600" dirty="0" err="1">
                <a:solidFill>
                  <a:srgbClr val="FFFFFF"/>
                </a:solidFill>
                <a:cs typeface="Calibri"/>
              </a:rPr>
              <a:t>wydzielające</a:t>
            </a:r>
            <a:r>
              <a:rPr lang="en-US" sz="1600" dirty="0">
                <a:solidFill>
                  <a:srgbClr val="FFFFFF"/>
                </a:solidFill>
                <a:cs typeface="Calibri"/>
              </a:rPr>
              <a:t> </a:t>
            </a:r>
            <a:r>
              <a:rPr lang="en-US" sz="1600" dirty="0" err="1">
                <a:solidFill>
                  <a:srgbClr val="FFFFFF"/>
                </a:solidFill>
                <a:cs typeface="Calibri"/>
              </a:rPr>
              <a:t>się</a:t>
            </a:r>
            <a:r>
              <a:rPr lang="en-US" sz="1600" dirty="0">
                <a:solidFill>
                  <a:srgbClr val="FFFFFF"/>
                </a:solidFill>
                <a:cs typeface="Calibri"/>
              </a:rPr>
              <a:t> w </a:t>
            </a:r>
            <a:r>
              <a:rPr lang="en-US" sz="1600" dirty="0" err="1">
                <a:solidFill>
                  <a:srgbClr val="FFFFFF"/>
                </a:solidFill>
                <a:cs typeface="Calibri"/>
              </a:rPr>
              <a:t>trakcie</a:t>
            </a:r>
            <a:r>
              <a:rPr lang="en-US" sz="1600" dirty="0">
                <a:solidFill>
                  <a:srgbClr val="FFFFFF"/>
                </a:solidFill>
                <a:cs typeface="Calibri"/>
              </a:rPr>
              <a:t> </a:t>
            </a:r>
            <a:r>
              <a:rPr lang="en-US" sz="1600" dirty="0" err="1">
                <a:solidFill>
                  <a:srgbClr val="FFFFFF"/>
                </a:solidFill>
                <a:cs typeface="Calibri"/>
              </a:rPr>
              <a:t>pożaru</a:t>
            </a:r>
            <a:r>
              <a:rPr lang="en-US" sz="1600" dirty="0">
                <a:solidFill>
                  <a:srgbClr val="FFFFFF"/>
                </a:solidFill>
                <a:cs typeface="Calibri"/>
              </a:rPr>
              <a:t>, </a:t>
            </a:r>
            <a:r>
              <a:rPr lang="en-US" sz="1600" dirty="0" err="1">
                <a:solidFill>
                  <a:srgbClr val="FFFFFF"/>
                </a:solidFill>
                <a:cs typeface="Calibri"/>
              </a:rPr>
              <a:t>które</a:t>
            </a:r>
            <a:r>
              <a:rPr lang="en-US" sz="1600" dirty="0">
                <a:solidFill>
                  <a:srgbClr val="FFFFFF"/>
                </a:solidFill>
                <a:cs typeface="Calibri"/>
              </a:rPr>
              <a:t> </a:t>
            </a:r>
            <a:r>
              <a:rPr lang="en-US" sz="1600" dirty="0" err="1">
                <a:solidFill>
                  <a:srgbClr val="FFFFFF"/>
                </a:solidFill>
                <a:cs typeface="Calibri"/>
              </a:rPr>
              <a:t>są</a:t>
            </a:r>
            <a:r>
              <a:rPr lang="en-US" sz="1600" dirty="0">
                <a:solidFill>
                  <a:srgbClr val="FFFFFF"/>
                </a:solidFill>
                <a:cs typeface="Calibri"/>
              </a:rPr>
              <a:t> </a:t>
            </a:r>
            <a:r>
              <a:rPr lang="en-US" sz="1600" dirty="0" err="1">
                <a:solidFill>
                  <a:srgbClr val="FFFFFF"/>
                </a:solidFill>
                <a:cs typeface="Calibri"/>
              </a:rPr>
              <a:t>silnie</a:t>
            </a:r>
            <a:r>
              <a:rPr lang="en-US" sz="1600" dirty="0">
                <a:solidFill>
                  <a:srgbClr val="FFFFFF"/>
                </a:solidFill>
                <a:cs typeface="Calibri"/>
              </a:rPr>
              <a:t> </a:t>
            </a:r>
            <a:r>
              <a:rPr lang="en-US" sz="1600" dirty="0" err="1">
                <a:solidFill>
                  <a:srgbClr val="FFFFFF"/>
                </a:solidFill>
                <a:cs typeface="Calibri"/>
              </a:rPr>
              <a:t>toksyczne</a:t>
            </a:r>
            <a:r>
              <a:rPr lang="en-US" sz="1600" dirty="0">
                <a:solidFill>
                  <a:srgbClr val="FFFFFF"/>
                </a:solidFill>
                <a:cs typeface="Calibri"/>
              </a:rPr>
              <a:t> </a:t>
            </a:r>
            <a:r>
              <a:rPr lang="en-US" sz="1600" dirty="0" err="1">
                <a:solidFill>
                  <a:srgbClr val="FFFFFF"/>
                </a:solidFill>
                <a:cs typeface="Calibri"/>
              </a:rPr>
              <a:t>dla</a:t>
            </a:r>
            <a:r>
              <a:rPr lang="en-US" sz="1600" dirty="0">
                <a:solidFill>
                  <a:srgbClr val="FFFFFF"/>
                </a:solidFill>
                <a:cs typeface="Calibri"/>
              </a:rPr>
              <a:t> </a:t>
            </a:r>
            <a:r>
              <a:rPr lang="en-US" sz="1600" dirty="0" err="1">
                <a:solidFill>
                  <a:srgbClr val="FFFFFF"/>
                </a:solidFill>
                <a:cs typeface="Calibri"/>
              </a:rPr>
              <a:t>ludzi</a:t>
            </a:r>
            <a:r>
              <a:rPr lang="en-US" sz="1600" dirty="0">
                <a:solidFill>
                  <a:srgbClr val="FFFFFF"/>
                </a:solidFill>
                <a:cs typeface="Calibri"/>
              </a:rPr>
              <a:t>. </a:t>
            </a: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dirty="0" err="1">
                <a:solidFill>
                  <a:srgbClr val="FFFFFF"/>
                </a:solidFill>
                <a:cs typeface="Calibri"/>
              </a:rPr>
              <a:t>Dodatkowo</a:t>
            </a:r>
            <a:r>
              <a:rPr lang="en-US" sz="1600" dirty="0">
                <a:solidFill>
                  <a:srgbClr val="FFFFFF"/>
                </a:solidFill>
                <a:cs typeface="Calibri"/>
              </a:rPr>
              <a:t> </a:t>
            </a:r>
            <a:r>
              <a:rPr lang="en-US" sz="1600" dirty="0" err="1">
                <a:solidFill>
                  <a:srgbClr val="FFFFFF"/>
                </a:solidFill>
                <a:cs typeface="Calibri"/>
              </a:rPr>
              <a:t>te</a:t>
            </a:r>
            <a:r>
              <a:rPr lang="en-US" sz="1600" dirty="0">
                <a:solidFill>
                  <a:srgbClr val="FFFFFF"/>
                </a:solidFill>
                <a:cs typeface="Calibri"/>
              </a:rPr>
              <a:t> </a:t>
            </a:r>
            <a:r>
              <a:rPr lang="en-US" sz="1600" dirty="0" err="1">
                <a:solidFill>
                  <a:srgbClr val="FFFFFF"/>
                </a:solidFill>
                <a:cs typeface="Calibri"/>
              </a:rPr>
              <a:t>antypireny</a:t>
            </a:r>
            <a:r>
              <a:rPr lang="en-US" sz="1600" dirty="0">
                <a:solidFill>
                  <a:srgbClr val="FFFFFF"/>
                </a:solidFill>
                <a:cs typeface="Calibri"/>
              </a:rPr>
              <a:t> </a:t>
            </a:r>
            <a:r>
              <a:rPr lang="en-US" sz="1600" dirty="0" err="1">
                <a:solidFill>
                  <a:srgbClr val="FFFFFF"/>
                </a:solidFill>
                <a:cs typeface="Calibri"/>
              </a:rPr>
              <a:t>mogą</a:t>
            </a:r>
            <a:r>
              <a:rPr lang="en-US" sz="1600" dirty="0">
                <a:solidFill>
                  <a:srgbClr val="FFFFFF"/>
                </a:solidFill>
                <a:cs typeface="Calibri"/>
              </a:rPr>
              <a:t> </a:t>
            </a:r>
            <a:r>
              <a:rPr lang="en-US" sz="1600" dirty="0" err="1">
                <a:solidFill>
                  <a:srgbClr val="FFFFFF"/>
                </a:solidFill>
                <a:cs typeface="Calibri"/>
              </a:rPr>
              <a:t>ulegać</a:t>
            </a:r>
            <a:r>
              <a:rPr lang="en-US" sz="1600" dirty="0">
                <a:solidFill>
                  <a:srgbClr val="FFFFFF"/>
                </a:solidFill>
                <a:cs typeface="Calibri"/>
              </a:rPr>
              <a:t> </a:t>
            </a:r>
            <a:r>
              <a:rPr lang="en-US" sz="1600" dirty="0" err="1">
                <a:solidFill>
                  <a:srgbClr val="FFFFFF"/>
                </a:solidFill>
                <a:cs typeface="Calibri"/>
              </a:rPr>
              <a:t>degradacji</a:t>
            </a:r>
            <a:r>
              <a:rPr lang="en-US" sz="1600" dirty="0">
                <a:solidFill>
                  <a:srgbClr val="FFFFFF"/>
                </a:solidFill>
                <a:cs typeface="Calibri"/>
              </a:rPr>
              <a:t> </a:t>
            </a:r>
            <a:r>
              <a:rPr lang="en-US" sz="1600" dirty="0" err="1">
                <a:solidFill>
                  <a:srgbClr val="FFFFFF"/>
                </a:solidFill>
                <a:cs typeface="Calibri"/>
              </a:rPr>
              <a:t>fotochemicznej</a:t>
            </a: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3" name="Picture 3">
            <a:extLst>
              <a:ext uri="{FF2B5EF4-FFF2-40B4-BE49-F238E27FC236}">
                <a16:creationId xmlns:a16="http://schemas.microsoft.com/office/drawing/2014/main" id="{94B444FA-A70C-4273-A61E-0C15383AF510}"/>
              </a:ext>
            </a:extLst>
          </p:cNvPr>
          <p:cNvPicPr>
            <a:picLocks noChangeAspect="1"/>
          </p:cNvPicPr>
          <p:nvPr/>
        </p:nvPicPr>
        <p:blipFill>
          <a:blip r:embed="rId2"/>
          <a:stretch>
            <a:fillRect/>
          </a:stretch>
        </p:blipFill>
        <p:spPr>
          <a:xfrm>
            <a:off x="5885543" y="1835344"/>
            <a:ext cx="4279295" cy="2824456"/>
          </a:xfrm>
          <a:prstGeom prst="rect">
            <a:avLst/>
          </a:prstGeom>
        </p:spPr>
      </p:pic>
    </p:spTree>
    <p:extLst>
      <p:ext uri="{BB962C8B-B14F-4D97-AF65-F5344CB8AC3E}">
        <p14:creationId xmlns:p14="http://schemas.microsoft.com/office/powerpoint/2010/main" val="29053936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F0AF5-4557-49E5-AF68-C73CA40B5A1C}"/>
              </a:ext>
            </a:extLst>
          </p:cNvPr>
          <p:cNvSpPr>
            <a:spLocks noGrp="1"/>
          </p:cNvSpPr>
          <p:nvPr>
            <p:ph type="title"/>
          </p:nvPr>
        </p:nvSpPr>
        <p:spPr>
          <a:xfrm>
            <a:off x="3836504" y="758952"/>
            <a:ext cx="7319175" cy="3566160"/>
          </a:xfrm>
        </p:spPr>
        <p:txBody>
          <a:bodyPr vert="horz" lIns="91440" tIns="45720" rIns="91440" bIns="45720" rtlCol="0" anchor="b" anchorCtr="0">
            <a:noAutofit/>
          </a:bodyPr>
          <a:lstStyle/>
          <a:p>
            <a:r>
              <a:rPr lang="pl-PL" sz="5400" dirty="0" err="1">
                <a:cs typeface="Calibri Light"/>
              </a:rPr>
              <a:t>Antypireny</a:t>
            </a:r>
            <a:r>
              <a:rPr lang="pl-PL" sz="5400" dirty="0">
                <a:cs typeface="Calibri Light"/>
              </a:rPr>
              <a:t> karbonizujące</a:t>
            </a:r>
            <a:endParaRPr lang="en-US" sz="5400" dirty="0">
              <a:cs typeface="Calibri Light"/>
            </a:endParaRPr>
          </a:p>
        </p:txBody>
      </p:sp>
      <p:pic>
        <p:nvPicPr>
          <p:cNvPr id="4" name="Obraz 3">
            <a:extLst>
              <a:ext uri="{FF2B5EF4-FFF2-40B4-BE49-F238E27FC236}">
                <a16:creationId xmlns:a16="http://schemas.microsoft.com/office/drawing/2014/main" id="{4B8BA6AF-E743-4E5A-B189-8E7DAEEE16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433" y="2677487"/>
            <a:ext cx="2832058" cy="1503026"/>
          </a:xfrm>
          <a:prstGeom prst="rect">
            <a:avLst/>
          </a:prstGeom>
        </p:spPr>
      </p:pic>
    </p:spTree>
    <p:extLst>
      <p:ext uri="{BB962C8B-B14F-4D97-AF65-F5344CB8AC3E}">
        <p14:creationId xmlns:p14="http://schemas.microsoft.com/office/powerpoint/2010/main" val="427984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Antypireny tworzące warstwę skarbonizowaną</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770537"/>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rgbClr val="FFFFFF"/>
                </a:solidFill>
                <a:cs typeface="Calibri"/>
              </a:rPr>
              <a:t>Przykładem przyjaznych ekologicznie oraz bezpiecznych dla ludzi antypirenów są antypireny koksujące które w trakcie spalania katalizują powstawanie warstwy zwęglonej (koksu) na powierzchnii polimeru</a:t>
            </a:r>
            <a:endParaRPr lang="en-US">
              <a:solidFill>
                <a:srgbClr val="000000"/>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a:solidFill>
                  <a:srgbClr val="FFFFFF"/>
                </a:solidFill>
                <a:cs typeface="Calibri"/>
              </a:rPr>
              <a:t>Warstwa zwęglona powoduje ograniczenie transportu masy (lotnych produktów pirolizy do ognia, oraz wolnych rodników do wnętrza polimeru), oraz ciepła. Dodatkowym czynnikiem chłodzącym jest duża emisja ciepła do otoczenia</a:t>
            </a: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5" name="Picture 5">
            <a:extLst>
              <a:ext uri="{FF2B5EF4-FFF2-40B4-BE49-F238E27FC236}">
                <a16:creationId xmlns:a16="http://schemas.microsoft.com/office/drawing/2014/main" id="{700EAD4A-BC39-47F2-BD0E-C594529A8605}"/>
              </a:ext>
            </a:extLst>
          </p:cNvPr>
          <p:cNvPicPr>
            <a:picLocks noChangeAspect="1"/>
          </p:cNvPicPr>
          <p:nvPr/>
        </p:nvPicPr>
        <p:blipFill>
          <a:blip r:embed="rId2"/>
          <a:stretch>
            <a:fillRect/>
          </a:stretch>
        </p:blipFill>
        <p:spPr>
          <a:xfrm>
            <a:off x="5244495" y="1886435"/>
            <a:ext cx="5730723" cy="3012560"/>
          </a:xfrm>
          <a:prstGeom prst="rect">
            <a:avLst/>
          </a:prstGeom>
        </p:spPr>
      </p:pic>
    </p:spTree>
    <p:extLst>
      <p:ext uri="{BB962C8B-B14F-4D97-AF65-F5344CB8AC3E}">
        <p14:creationId xmlns:p14="http://schemas.microsoft.com/office/powerpoint/2010/main" val="3966418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1187846" y="1509090"/>
            <a:ext cx="1656168" cy="1029774"/>
          </a:xfrm>
        </p:spPr>
        <p:txBody>
          <a:bodyPr vert="horz" lIns="91440" tIns="45720" rIns="91440" bIns="45720" rtlCol="0" anchor="b">
            <a:normAutofit/>
          </a:bodyPr>
          <a:lstStyle/>
          <a:p>
            <a:r>
              <a:rPr lang="pl-PL" sz="2800" b="1" dirty="0">
                <a:solidFill>
                  <a:schemeClr val="bg1"/>
                </a:solidFill>
                <a:cs typeface="Calibri Light"/>
              </a:rPr>
              <a:t>Plan pracy</a:t>
            </a:r>
            <a:endParaRPr lang="en-US" sz="2800" b="1" dirty="0" err="1">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sp>
        <p:nvSpPr>
          <p:cNvPr id="4" name="Symbol zastępczy zawartości 3">
            <a:extLst>
              <a:ext uri="{FF2B5EF4-FFF2-40B4-BE49-F238E27FC236}">
                <a16:creationId xmlns:a16="http://schemas.microsoft.com/office/drawing/2014/main" id="{691DDF5F-26F9-4BB8-ADB1-007558432B47}"/>
              </a:ext>
            </a:extLst>
          </p:cNvPr>
          <p:cNvSpPr>
            <a:spLocks noGrp="1"/>
          </p:cNvSpPr>
          <p:nvPr>
            <p:ph sz="half" idx="2"/>
          </p:nvPr>
        </p:nvSpPr>
        <p:spPr>
          <a:xfrm>
            <a:off x="4430935" y="2588152"/>
            <a:ext cx="7179539" cy="3969057"/>
          </a:xfrm>
        </p:spPr>
        <p:txBody>
          <a:bodyPr>
            <a:normAutofit/>
          </a:bodyPr>
          <a:lstStyle/>
          <a:p>
            <a:pPr marL="457200" indent="-457200">
              <a:buClrTx/>
              <a:buFont typeface="+mj-lt"/>
              <a:buAutoNum type="arabicPeriod"/>
            </a:pPr>
            <a:r>
              <a:rPr lang="pl-PL" sz="2400" dirty="0"/>
              <a:t>Odporność przeciwogniowa w budownictwie</a:t>
            </a:r>
          </a:p>
          <a:p>
            <a:pPr marL="457200" indent="-457200">
              <a:buClrTx/>
              <a:buFont typeface="+mj-lt"/>
              <a:buAutoNum type="arabicPeriod"/>
            </a:pPr>
            <a:r>
              <a:rPr lang="pl-PL" sz="2400" dirty="0"/>
              <a:t>Materiały kompozytowe funkcjonalne</a:t>
            </a:r>
            <a:br>
              <a:rPr lang="pl-PL" sz="2400" dirty="0"/>
            </a:br>
            <a:r>
              <a:rPr lang="pl-PL" sz="2400" dirty="0"/>
              <a:t>2.1 Różnice pomiędzy materiałami strukturalnymi i funkcjonalnymi</a:t>
            </a:r>
            <a:br>
              <a:rPr lang="pl-PL" sz="2400" dirty="0"/>
            </a:br>
            <a:r>
              <a:rPr lang="pl-PL" sz="2400" dirty="0"/>
              <a:t>2.2 Kompozyty przewodzące oraz magnetyczne</a:t>
            </a:r>
            <a:br>
              <a:rPr lang="pl-PL" sz="2400" dirty="0"/>
            </a:br>
            <a:r>
              <a:rPr lang="pl-PL" sz="2400" dirty="0"/>
              <a:t>2.3 Kompozyty inteligentne</a:t>
            </a:r>
          </a:p>
          <a:p>
            <a:pPr marL="457200" indent="-457200">
              <a:buClrTx/>
              <a:buFont typeface="+mj-lt"/>
              <a:buAutoNum type="arabicPeriod"/>
            </a:pPr>
            <a:r>
              <a:rPr lang="pl-PL" sz="2400" dirty="0"/>
              <a:t>Modyfikatory </a:t>
            </a:r>
            <a:r>
              <a:rPr lang="pl-PL" sz="2400" dirty="0" err="1"/>
              <a:t>antypirenowe</a:t>
            </a:r>
            <a:endParaRPr lang="pl-PL" sz="2400" dirty="0"/>
          </a:p>
          <a:p>
            <a:pPr marL="457200" indent="-457200">
              <a:buClrTx/>
              <a:buFont typeface="+mj-lt"/>
              <a:buAutoNum type="arabicPeriod"/>
            </a:pPr>
            <a:r>
              <a:rPr lang="pl-PL" sz="2400" dirty="0" err="1"/>
              <a:t>Antypireny</a:t>
            </a:r>
            <a:r>
              <a:rPr lang="pl-PL" sz="2400" dirty="0"/>
              <a:t> karbonizujące</a:t>
            </a:r>
          </a:p>
          <a:p>
            <a:pPr marL="457200" indent="-457200">
              <a:buClrTx/>
              <a:buFont typeface="+mj-lt"/>
              <a:buAutoNum type="arabicPeriod"/>
            </a:pPr>
            <a:r>
              <a:rPr lang="pl-PL" sz="2400" dirty="0"/>
              <a:t>Metody oznaczania niepalności</a:t>
            </a:r>
          </a:p>
        </p:txBody>
      </p:sp>
    </p:spTree>
    <p:extLst>
      <p:ext uri="{BB962C8B-B14F-4D97-AF65-F5344CB8AC3E}">
        <p14:creationId xmlns:p14="http://schemas.microsoft.com/office/powerpoint/2010/main" val="2468469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ea typeface="+mj-lt"/>
                <a:cs typeface="+mj-lt"/>
              </a:rPr>
              <a:t>Antypireny tworzące warstwę skarbonizowaną</a:t>
            </a:r>
            <a:endParaRPr lang="en-US"/>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046988"/>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chemeClr val="bg1"/>
                </a:solidFill>
                <a:cs typeface="Calibri"/>
              </a:rPr>
              <a:t>Substancje powodujące powstawanie spienionego koksu można podzielić na grupy:</a:t>
            </a:r>
            <a:endParaRPr lang="en-US" sz="1600" dirty="0">
              <a:solidFill>
                <a:schemeClr val="bg1"/>
              </a:solidFill>
              <a:cs typeface="Calibri"/>
            </a:endParaRPr>
          </a:p>
          <a:p>
            <a:br>
              <a:rPr lang="en-US" sz="1600" dirty="0">
                <a:solidFill>
                  <a:schemeClr val="bg1"/>
                </a:solidFill>
                <a:cs typeface="Calibri"/>
              </a:rPr>
            </a:br>
            <a:r>
              <a:rPr lang="en-US" sz="1600">
                <a:solidFill>
                  <a:schemeClr val="bg1"/>
                </a:solidFill>
                <a:cs typeface="Calibri"/>
              </a:rPr>
              <a:t>- kwasy nieorganiczne lub związki generujące ich powstawanie</a:t>
            </a:r>
            <a:br>
              <a:rPr lang="en-US" sz="1600" dirty="0">
                <a:solidFill>
                  <a:schemeClr val="bg1"/>
                </a:solidFill>
                <a:cs typeface="Calibri"/>
              </a:rPr>
            </a:br>
            <a:r>
              <a:rPr lang="en-US" sz="1600">
                <a:solidFill>
                  <a:schemeClr val="bg1"/>
                </a:solidFill>
                <a:cs typeface="Calibri"/>
              </a:rPr>
              <a:t>- Związki bogate w atomy węgla</a:t>
            </a:r>
            <a:br>
              <a:rPr lang="en-US" sz="1600" dirty="0">
                <a:solidFill>
                  <a:schemeClr val="bg1"/>
                </a:solidFill>
                <a:cs typeface="Calibri"/>
              </a:rPr>
            </a:br>
            <a:r>
              <a:rPr lang="en-US" sz="1600">
                <a:solidFill>
                  <a:schemeClr val="bg1"/>
                </a:solidFill>
                <a:cs typeface="Calibri"/>
              </a:rPr>
              <a:t>- aminy i amidy</a:t>
            </a:r>
            <a:br>
              <a:rPr lang="en-US" sz="1600" dirty="0">
                <a:solidFill>
                  <a:schemeClr val="bg1"/>
                </a:solidFill>
                <a:cs typeface="Calibri"/>
              </a:rPr>
            </a:br>
            <a:r>
              <a:rPr lang="en-US" sz="1600">
                <a:solidFill>
                  <a:schemeClr val="bg1"/>
                </a:solidFill>
                <a:cs typeface="Calibri"/>
              </a:rPr>
              <a:t>- organiczne związki halogenowe</a:t>
            </a:r>
          </a:p>
          <a:p>
            <a:pPr>
              <a:buFont typeface="Calibri" panose="020F0502020204030204" pitchFamily="34" charset="0"/>
              <a:buChar char="•"/>
            </a:pPr>
            <a:endParaRPr lang="en-US" sz="1600">
              <a:solidFill>
                <a:schemeClr val="bg1"/>
              </a:solidFill>
              <a:cs typeface="Calibri"/>
            </a:endParaRPr>
          </a:p>
          <a:p>
            <a:pPr>
              <a:buFont typeface="Calibri" panose="020F0502020204030204" pitchFamily="34" charset="0"/>
              <a:buChar char="•"/>
            </a:pPr>
            <a:endParaRPr lang="en-US" sz="1600">
              <a:solidFill>
                <a:schemeClr val="bg1"/>
              </a:solidFill>
              <a:cs typeface="Calibri"/>
            </a:endParaRPr>
          </a:p>
          <a:p>
            <a:pPr>
              <a:buFont typeface="Calibri" panose="020F0502020204030204" pitchFamily="34" charset="0"/>
              <a:buChar char="•"/>
            </a:pPr>
            <a:endParaRPr lang="en-US" sz="160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Picture 4">
            <a:extLst>
              <a:ext uri="{FF2B5EF4-FFF2-40B4-BE49-F238E27FC236}">
                <a16:creationId xmlns:a16="http://schemas.microsoft.com/office/drawing/2014/main" id="{07A6E49A-25BF-4A65-985F-38E93FBBD003}"/>
              </a:ext>
            </a:extLst>
          </p:cNvPr>
          <p:cNvPicPr>
            <a:picLocks noChangeAspect="1"/>
          </p:cNvPicPr>
          <p:nvPr/>
        </p:nvPicPr>
        <p:blipFill>
          <a:blip r:embed="rId2"/>
          <a:stretch>
            <a:fillRect/>
          </a:stretch>
        </p:blipFill>
        <p:spPr>
          <a:xfrm>
            <a:off x="4724400" y="1575215"/>
            <a:ext cx="6597373" cy="3707571"/>
          </a:xfrm>
          <a:prstGeom prst="rect">
            <a:avLst/>
          </a:prstGeom>
        </p:spPr>
      </p:pic>
    </p:spTree>
    <p:extLst>
      <p:ext uri="{BB962C8B-B14F-4D97-AF65-F5344CB8AC3E}">
        <p14:creationId xmlns:p14="http://schemas.microsoft.com/office/powerpoint/2010/main" val="3089589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Mechanzm powstawania warstw zwęglonych</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293209"/>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dirty="0" err="1">
                <a:solidFill>
                  <a:schemeClr val="bg1"/>
                </a:solidFill>
                <a:cs typeface="Calibri"/>
              </a:rPr>
              <a:t>Dehydratacja</a:t>
            </a:r>
            <a:r>
              <a:rPr lang="en-US" sz="1600" dirty="0">
                <a:solidFill>
                  <a:schemeClr val="bg1"/>
                </a:solidFill>
                <a:cs typeface="Calibri"/>
              </a:rPr>
              <a:t> </a:t>
            </a:r>
            <a:r>
              <a:rPr lang="en-US" sz="1600" dirty="0" err="1">
                <a:solidFill>
                  <a:schemeClr val="bg1"/>
                </a:solidFill>
                <a:cs typeface="Calibri"/>
              </a:rPr>
              <a:t>kwasów</a:t>
            </a:r>
            <a:r>
              <a:rPr lang="en-US" sz="1600" dirty="0">
                <a:solidFill>
                  <a:schemeClr val="bg1"/>
                </a:solidFill>
                <a:cs typeface="Calibri"/>
              </a:rPr>
              <a:t> w </a:t>
            </a:r>
            <a:r>
              <a:rPr lang="en-US" sz="1600" dirty="0" err="1">
                <a:solidFill>
                  <a:schemeClr val="bg1"/>
                </a:solidFill>
                <a:cs typeface="Calibri"/>
              </a:rPr>
              <a:t>obecności</a:t>
            </a:r>
            <a:r>
              <a:rPr lang="en-US" sz="1600" dirty="0">
                <a:solidFill>
                  <a:schemeClr val="bg1"/>
                </a:solidFill>
                <a:cs typeface="Calibri"/>
              </a:rPr>
              <a:t> </a:t>
            </a:r>
            <a:r>
              <a:rPr lang="en-US" sz="1600" dirty="0" err="1">
                <a:solidFill>
                  <a:schemeClr val="bg1"/>
                </a:solidFill>
                <a:cs typeface="Calibri"/>
              </a:rPr>
              <a:t>związków</a:t>
            </a:r>
            <a:r>
              <a:rPr lang="en-US" sz="1600" dirty="0">
                <a:solidFill>
                  <a:schemeClr val="bg1"/>
                </a:solidFill>
                <a:cs typeface="Calibri"/>
              </a:rPr>
              <a:t> o </a:t>
            </a:r>
            <a:r>
              <a:rPr lang="en-US" sz="1600" dirty="0" err="1">
                <a:solidFill>
                  <a:schemeClr val="bg1"/>
                </a:solidFill>
                <a:cs typeface="Calibri"/>
              </a:rPr>
              <a:t>dużej</a:t>
            </a:r>
            <a:r>
              <a:rPr lang="en-US" sz="1600" dirty="0">
                <a:solidFill>
                  <a:schemeClr val="bg1"/>
                </a:solidFill>
                <a:cs typeface="Calibri"/>
              </a:rPr>
              <a:t> </a:t>
            </a:r>
            <a:r>
              <a:rPr lang="en-US" sz="1600" dirty="0" err="1">
                <a:solidFill>
                  <a:schemeClr val="bg1"/>
                </a:solidFill>
                <a:cs typeface="Calibri"/>
              </a:rPr>
              <a:t>zawartości</a:t>
            </a:r>
            <a:r>
              <a:rPr lang="en-US" sz="1600" dirty="0">
                <a:solidFill>
                  <a:schemeClr val="bg1"/>
                </a:solidFill>
                <a:cs typeface="Calibri"/>
              </a:rPr>
              <a:t> </a:t>
            </a:r>
            <a:r>
              <a:rPr lang="en-US" sz="1600" dirty="0" err="1">
                <a:solidFill>
                  <a:schemeClr val="bg1"/>
                </a:solidFill>
                <a:cs typeface="Calibri"/>
              </a:rPr>
              <a:t>węgla</a:t>
            </a:r>
            <a:r>
              <a:rPr lang="en-US" sz="1600" dirty="0">
                <a:solidFill>
                  <a:schemeClr val="bg1"/>
                </a:solidFill>
                <a:cs typeface="Calibri"/>
              </a:rPr>
              <a:t> </a:t>
            </a:r>
            <a:r>
              <a:rPr lang="en-US" sz="1600" dirty="0" err="1">
                <a:solidFill>
                  <a:schemeClr val="bg1"/>
                </a:solidFill>
                <a:cs typeface="Calibri"/>
              </a:rPr>
              <a:t>powoduje</a:t>
            </a:r>
            <a:r>
              <a:rPr lang="en-US" sz="1600" dirty="0">
                <a:solidFill>
                  <a:schemeClr val="bg1"/>
                </a:solidFill>
                <a:cs typeface="Calibri"/>
              </a:rPr>
              <a:t> </a:t>
            </a:r>
            <a:r>
              <a:rPr lang="en-US" sz="1600" dirty="0" err="1">
                <a:solidFill>
                  <a:schemeClr val="bg1"/>
                </a:solidFill>
                <a:cs typeface="Calibri"/>
              </a:rPr>
              <a:t>powstawanie</a:t>
            </a:r>
            <a:r>
              <a:rPr lang="en-US" sz="1600" dirty="0">
                <a:solidFill>
                  <a:schemeClr val="bg1"/>
                </a:solidFill>
                <a:cs typeface="Calibri"/>
              </a:rPr>
              <a:t> </a:t>
            </a:r>
            <a:r>
              <a:rPr lang="en-US" sz="1600" dirty="0" err="1">
                <a:solidFill>
                  <a:schemeClr val="bg1"/>
                </a:solidFill>
                <a:cs typeface="Calibri"/>
              </a:rPr>
              <a:t>koksu</a:t>
            </a:r>
            <a:endParaRPr lang="en-US" sz="1600" dirty="0">
              <a:solidFill>
                <a:schemeClr val="bg1"/>
              </a:solidFill>
              <a:cs typeface="Calibri"/>
            </a:endParaRPr>
          </a:p>
          <a:p>
            <a:pPr>
              <a:buFont typeface="Calibri" panose="020F0502020204030204" pitchFamily="34" charset="0"/>
              <a:buChar char="•"/>
            </a:pPr>
            <a:endParaRPr lang="en-US" sz="1600" dirty="0">
              <a:solidFill>
                <a:schemeClr val="bg1"/>
              </a:solidFill>
              <a:cs typeface="Calibri"/>
            </a:endParaRPr>
          </a:p>
          <a:p>
            <a:pPr>
              <a:buFont typeface="Calibri" panose="020F0502020204030204" pitchFamily="34" charset="0"/>
              <a:buChar char="•"/>
            </a:pPr>
            <a:r>
              <a:rPr lang="en-US" sz="1600" dirty="0" err="1">
                <a:solidFill>
                  <a:schemeClr val="bg1"/>
                </a:solidFill>
                <a:cs typeface="Calibri"/>
              </a:rPr>
              <a:t>Związki</a:t>
            </a:r>
            <a:r>
              <a:rPr lang="en-US" sz="1600" dirty="0">
                <a:solidFill>
                  <a:schemeClr val="bg1"/>
                </a:solidFill>
                <a:cs typeface="Calibri"/>
              </a:rPr>
              <a:t> </a:t>
            </a:r>
            <a:r>
              <a:rPr lang="en-US" sz="1600" dirty="0" err="1">
                <a:solidFill>
                  <a:schemeClr val="bg1"/>
                </a:solidFill>
                <a:cs typeface="Calibri"/>
              </a:rPr>
              <a:t>halogenowe</a:t>
            </a:r>
            <a:r>
              <a:rPr lang="en-US" sz="1600" dirty="0">
                <a:solidFill>
                  <a:schemeClr val="bg1"/>
                </a:solidFill>
                <a:cs typeface="Calibri"/>
              </a:rPr>
              <a:t>, </a:t>
            </a:r>
            <a:r>
              <a:rPr lang="en-US" sz="1600" dirty="0" err="1">
                <a:solidFill>
                  <a:schemeClr val="bg1"/>
                </a:solidFill>
                <a:cs typeface="Calibri"/>
              </a:rPr>
              <a:t>oraz</a:t>
            </a:r>
            <a:r>
              <a:rPr lang="en-US" sz="1600" dirty="0">
                <a:solidFill>
                  <a:schemeClr val="bg1"/>
                </a:solidFill>
                <a:cs typeface="Calibri"/>
              </a:rPr>
              <a:t> </a:t>
            </a:r>
            <a:r>
              <a:rPr lang="en-US" sz="1600" dirty="0" err="1">
                <a:solidFill>
                  <a:schemeClr val="bg1"/>
                </a:solidFill>
                <a:cs typeface="Calibri"/>
              </a:rPr>
              <a:t>aminy</a:t>
            </a:r>
            <a:r>
              <a:rPr lang="en-US" sz="1600" dirty="0">
                <a:solidFill>
                  <a:schemeClr val="bg1"/>
                </a:solidFill>
                <a:cs typeface="Calibri"/>
              </a:rPr>
              <a:t> I </a:t>
            </a:r>
            <a:r>
              <a:rPr lang="en-US" sz="1600" dirty="0" err="1">
                <a:solidFill>
                  <a:schemeClr val="bg1"/>
                </a:solidFill>
                <a:cs typeface="Calibri"/>
              </a:rPr>
              <a:t>amidy</a:t>
            </a:r>
            <a:r>
              <a:rPr lang="en-US" sz="1600" dirty="0">
                <a:solidFill>
                  <a:schemeClr val="bg1"/>
                </a:solidFill>
                <a:cs typeface="Calibri"/>
              </a:rPr>
              <a:t> w </a:t>
            </a:r>
            <a:r>
              <a:rPr lang="en-US" sz="1600" dirty="0" err="1">
                <a:solidFill>
                  <a:schemeClr val="bg1"/>
                </a:solidFill>
                <a:cs typeface="Calibri"/>
              </a:rPr>
              <a:t>trakcie</a:t>
            </a:r>
            <a:r>
              <a:rPr lang="en-US" sz="1600" dirty="0">
                <a:solidFill>
                  <a:schemeClr val="bg1"/>
                </a:solidFill>
                <a:cs typeface="Calibri"/>
              </a:rPr>
              <a:t> </a:t>
            </a:r>
            <a:r>
              <a:rPr lang="en-US" sz="1600" dirty="0" err="1">
                <a:solidFill>
                  <a:schemeClr val="bg1"/>
                </a:solidFill>
                <a:cs typeface="Calibri"/>
              </a:rPr>
              <a:t>rozkładu</a:t>
            </a:r>
            <a:r>
              <a:rPr lang="en-US" sz="1600" dirty="0">
                <a:solidFill>
                  <a:schemeClr val="bg1"/>
                </a:solidFill>
                <a:cs typeface="Calibri"/>
              </a:rPr>
              <a:t> </a:t>
            </a:r>
            <a:r>
              <a:rPr lang="en-US" sz="1600" dirty="0" err="1">
                <a:solidFill>
                  <a:schemeClr val="bg1"/>
                </a:solidFill>
                <a:cs typeface="Calibri"/>
              </a:rPr>
              <a:t>wydzielają</a:t>
            </a:r>
            <a:r>
              <a:rPr lang="en-US" sz="1600" dirty="0">
                <a:solidFill>
                  <a:schemeClr val="bg1"/>
                </a:solidFill>
                <a:cs typeface="Calibri"/>
              </a:rPr>
              <a:t> </a:t>
            </a:r>
            <a:r>
              <a:rPr lang="en-US" sz="1600" dirty="0" err="1">
                <a:solidFill>
                  <a:schemeClr val="bg1"/>
                </a:solidFill>
                <a:cs typeface="Calibri"/>
              </a:rPr>
              <a:t>niepalne</a:t>
            </a:r>
            <a:r>
              <a:rPr lang="en-US" sz="1600" dirty="0">
                <a:solidFill>
                  <a:schemeClr val="bg1"/>
                </a:solidFill>
                <a:cs typeface="Calibri"/>
              </a:rPr>
              <a:t> </a:t>
            </a:r>
            <a:r>
              <a:rPr lang="en-US" sz="1600" dirty="0" err="1">
                <a:solidFill>
                  <a:schemeClr val="bg1"/>
                </a:solidFill>
                <a:cs typeface="Calibri"/>
              </a:rPr>
              <a:t>gazy</a:t>
            </a:r>
            <a:r>
              <a:rPr lang="en-US" sz="1600" dirty="0">
                <a:solidFill>
                  <a:schemeClr val="bg1"/>
                </a:solidFill>
                <a:cs typeface="Calibri"/>
              </a:rPr>
              <a:t>, co </a:t>
            </a:r>
            <a:r>
              <a:rPr lang="en-US" sz="1600" dirty="0" err="1">
                <a:solidFill>
                  <a:schemeClr val="bg1"/>
                </a:solidFill>
                <a:cs typeface="Calibri"/>
              </a:rPr>
              <a:t>powoduje</a:t>
            </a:r>
            <a:r>
              <a:rPr lang="en-US" sz="1600" dirty="0">
                <a:solidFill>
                  <a:schemeClr val="bg1"/>
                </a:solidFill>
                <a:cs typeface="Calibri"/>
              </a:rPr>
              <a:t> </a:t>
            </a:r>
            <a:r>
              <a:rPr lang="en-US" sz="1600" dirty="0" err="1">
                <a:solidFill>
                  <a:schemeClr val="bg1"/>
                </a:solidFill>
                <a:cs typeface="Calibri"/>
              </a:rPr>
              <a:t>spienianie</a:t>
            </a:r>
            <a:r>
              <a:rPr lang="en-US" sz="1600" dirty="0">
                <a:solidFill>
                  <a:schemeClr val="bg1"/>
                </a:solidFill>
                <a:cs typeface="Calibri"/>
              </a:rPr>
              <a:t> </a:t>
            </a:r>
            <a:r>
              <a:rPr lang="en-US" sz="1600" dirty="0" err="1">
                <a:solidFill>
                  <a:schemeClr val="bg1"/>
                </a:solidFill>
                <a:cs typeface="Calibri"/>
              </a:rPr>
              <a:t>warstwy</a:t>
            </a:r>
            <a:r>
              <a:rPr lang="en-US" sz="1600" dirty="0">
                <a:solidFill>
                  <a:schemeClr val="bg1"/>
                </a:solidFill>
                <a:cs typeface="Calibri"/>
              </a:rPr>
              <a:t> </a:t>
            </a:r>
            <a:r>
              <a:rPr lang="en-US" sz="1600" dirty="0" err="1">
                <a:solidFill>
                  <a:schemeClr val="bg1"/>
                </a:solidFill>
                <a:cs typeface="Calibri"/>
              </a:rPr>
              <a:t>koksu</a:t>
            </a:r>
            <a:endParaRPr lang="en-US" sz="1600" dirty="0">
              <a:solidFill>
                <a:schemeClr val="bg1"/>
              </a:solidFill>
              <a:cs typeface="Calibri"/>
            </a:endParaRPr>
          </a:p>
          <a:p>
            <a:pPr>
              <a:buFont typeface="Calibri" panose="020F0502020204030204" pitchFamily="34" charset="0"/>
              <a:buChar char="•"/>
            </a:pPr>
            <a:endParaRPr lang="en-US" sz="1600" dirty="0">
              <a:solidFill>
                <a:srgbClr val="FFFFFF"/>
              </a:solidFill>
              <a:cs typeface="Calibri"/>
            </a:endParaRPr>
          </a:p>
          <a:p>
            <a:pPr>
              <a:buFont typeface="Calibri" panose="020F0502020204030204" pitchFamily="34" charset="0"/>
              <a:buChar char="•"/>
            </a:pPr>
            <a:r>
              <a:rPr lang="en-US" sz="1600" dirty="0" err="1">
                <a:solidFill>
                  <a:srgbClr val="FFFFFF"/>
                </a:solidFill>
                <a:cs typeface="Calibri"/>
              </a:rPr>
              <a:t>Zastosowanie</a:t>
            </a:r>
            <a:r>
              <a:rPr lang="en-US" sz="1600" dirty="0">
                <a:solidFill>
                  <a:srgbClr val="FFFFFF"/>
                </a:solidFill>
                <a:cs typeface="Calibri"/>
              </a:rPr>
              <a:t> </a:t>
            </a:r>
            <a:r>
              <a:rPr lang="en-US" sz="1600" dirty="0" err="1">
                <a:solidFill>
                  <a:srgbClr val="FFFFFF"/>
                </a:solidFill>
                <a:cs typeface="Calibri"/>
              </a:rPr>
              <a:t>związków</a:t>
            </a:r>
            <a:r>
              <a:rPr lang="en-US" sz="1600" dirty="0">
                <a:solidFill>
                  <a:srgbClr val="FFFFFF"/>
                </a:solidFill>
                <a:cs typeface="Calibri"/>
              </a:rPr>
              <a:t> </a:t>
            </a:r>
            <a:r>
              <a:rPr lang="en-US" sz="1600" dirty="0" err="1">
                <a:solidFill>
                  <a:srgbClr val="FFFFFF"/>
                </a:solidFill>
                <a:cs typeface="Calibri"/>
              </a:rPr>
              <a:t>halogenowych</a:t>
            </a:r>
            <a:r>
              <a:rPr lang="en-US" sz="1600" dirty="0">
                <a:solidFill>
                  <a:srgbClr val="FFFFFF"/>
                </a:solidFill>
                <a:cs typeface="Calibri"/>
              </a:rPr>
              <a:t> jest </a:t>
            </a:r>
            <a:r>
              <a:rPr lang="en-US" sz="1600" dirty="0" err="1">
                <a:solidFill>
                  <a:srgbClr val="FFFFFF"/>
                </a:solidFill>
                <a:cs typeface="Calibri"/>
              </a:rPr>
              <a:t>ograniczone</a:t>
            </a:r>
            <a:r>
              <a:rPr lang="en-US" sz="1600" dirty="0">
                <a:solidFill>
                  <a:srgbClr val="FFFFFF"/>
                </a:solidFill>
                <a:cs typeface="Calibri"/>
              </a:rPr>
              <a:t> ze </a:t>
            </a:r>
            <a:r>
              <a:rPr lang="en-US" sz="1600" dirty="0" err="1">
                <a:solidFill>
                  <a:srgbClr val="FFFFFF"/>
                </a:solidFill>
                <a:cs typeface="Calibri"/>
              </a:rPr>
              <a:t>wzgędu</a:t>
            </a:r>
            <a:r>
              <a:rPr lang="en-US" sz="1600" dirty="0">
                <a:solidFill>
                  <a:srgbClr val="FFFFFF"/>
                </a:solidFill>
                <a:cs typeface="Calibri"/>
              </a:rPr>
              <a:t> </a:t>
            </a:r>
            <a:r>
              <a:rPr lang="en-US" sz="1600" dirty="0" err="1">
                <a:solidFill>
                  <a:srgbClr val="FFFFFF"/>
                </a:solidFill>
                <a:cs typeface="Calibri"/>
              </a:rPr>
              <a:t>na</a:t>
            </a:r>
            <a:r>
              <a:rPr lang="en-US" sz="1600" dirty="0">
                <a:solidFill>
                  <a:srgbClr val="FFFFFF"/>
                </a:solidFill>
                <a:cs typeface="Calibri"/>
              </a:rPr>
              <a:t> to, </a:t>
            </a:r>
            <a:r>
              <a:rPr lang="en-US" sz="1600" dirty="0" err="1">
                <a:solidFill>
                  <a:srgbClr val="FFFFFF"/>
                </a:solidFill>
                <a:cs typeface="Calibri"/>
              </a:rPr>
              <a:t>że</a:t>
            </a:r>
            <a:r>
              <a:rPr lang="en-US" sz="1600" dirty="0">
                <a:solidFill>
                  <a:srgbClr val="FFFFFF"/>
                </a:solidFill>
                <a:cs typeface="Calibri"/>
              </a:rPr>
              <a:t> </a:t>
            </a:r>
            <a:r>
              <a:rPr lang="en-US" sz="1600" dirty="0" err="1">
                <a:solidFill>
                  <a:srgbClr val="FFFFFF"/>
                </a:solidFill>
                <a:cs typeface="Calibri"/>
              </a:rPr>
              <a:t>produkowane</a:t>
            </a:r>
            <a:r>
              <a:rPr lang="en-US" sz="1600" dirty="0">
                <a:solidFill>
                  <a:srgbClr val="FFFFFF"/>
                </a:solidFill>
                <a:cs typeface="Calibri"/>
              </a:rPr>
              <a:t> </a:t>
            </a:r>
            <a:r>
              <a:rPr lang="en-US" sz="1600" dirty="0" err="1">
                <a:solidFill>
                  <a:srgbClr val="FFFFFF"/>
                </a:solidFill>
                <a:cs typeface="Calibri"/>
              </a:rPr>
              <a:t>przez</a:t>
            </a:r>
            <a:r>
              <a:rPr lang="en-US" sz="1600" dirty="0">
                <a:solidFill>
                  <a:srgbClr val="FFFFFF"/>
                </a:solidFill>
                <a:cs typeface="Calibri"/>
              </a:rPr>
              <a:t> </a:t>
            </a:r>
            <a:r>
              <a:rPr lang="en-US" sz="1600" dirty="0" err="1">
                <a:solidFill>
                  <a:srgbClr val="FFFFFF"/>
                </a:solidFill>
                <a:cs typeface="Calibri"/>
              </a:rPr>
              <a:t>nie</a:t>
            </a:r>
            <a:r>
              <a:rPr lang="en-US" sz="1600" dirty="0">
                <a:solidFill>
                  <a:srgbClr val="FFFFFF"/>
                </a:solidFill>
                <a:cs typeface="Calibri"/>
              </a:rPr>
              <a:t> </a:t>
            </a:r>
            <a:r>
              <a:rPr lang="en-US" sz="1600" dirty="0" err="1">
                <a:solidFill>
                  <a:srgbClr val="FFFFFF"/>
                </a:solidFill>
                <a:cs typeface="Calibri"/>
              </a:rPr>
              <a:t>gazy</a:t>
            </a:r>
            <a:r>
              <a:rPr lang="en-US" sz="1600" dirty="0">
                <a:solidFill>
                  <a:srgbClr val="FFFFFF"/>
                </a:solidFill>
                <a:cs typeface="Calibri"/>
              </a:rPr>
              <a:t> </a:t>
            </a:r>
            <a:r>
              <a:rPr lang="en-US" sz="1600" dirty="0" err="1">
                <a:solidFill>
                  <a:srgbClr val="FFFFFF"/>
                </a:solidFill>
                <a:cs typeface="Calibri"/>
              </a:rPr>
              <a:t>często</a:t>
            </a:r>
            <a:r>
              <a:rPr lang="en-US" sz="1600" dirty="0">
                <a:solidFill>
                  <a:srgbClr val="FFFFFF"/>
                </a:solidFill>
                <a:cs typeface="Calibri"/>
              </a:rPr>
              <a:t> </a:t>
            </a:r>
            <a:r>
              <a:rPr lang="en-US" sz="1600" dirty="0" err="1">
                <a:solidFill>
                  <a:srgbClr val="FFFFFF"/>
                </a:solidFill>
                <a:cs typeface="Calibri"/>
              </a:rPr>
              <a:t>są</a:t>
            </a:r>
            <a:r>
              <a:rPr lang="en-US" sz="1600" dirty="0">
                <a:solidFill>
                  <a:srgbClr val="FFFFFF"/>
                </a:solidFill>
                <a:cs typeface="Calibri"/>
              </a:rPr>
              <a:t> </a:t>
            </a:r>
            <a:r>
              <a:rPr lang="en-US" sz="1600" dirty="0" err="1">
                <a:solidFill>
                  <a:srgbClr val="FFFFFF"/>
                </a:solidFill>
                <a:cs typeface="Calibri"/>
              </a:rPr>
              <a:t>toksyczne</a:t>
            </a: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Picture 4">
            <a:extLst>
              <a:ext uri="{FF2B5EF4-FFF2-40B4-BE49-F238E27FC236}">
                <a16:creationId xmlns:a16="http://schemas.microsoft.com/office/drawing/2014/main" id="{B402E075-FEF2-40A6-B5F2-A83221993BBE}"/>
              </a:ext>
            </a:extLst>
          </p:cNvPr>
          <p:cNvPicPr>
            <a:picLocks noChangeAspect="1"/>
          </p:cNvPicPr>
          <p:nvPr/>
        </p:nvPicPr>
        <p:blipFill>
          <a:blip r:embed="rId2"/>
          <a:stretch>
            <a:fillRect/>
          </a:stretch>
        </p:blipFill>
        <p:spPr>
          <a:xfrm>
            <a:off x="5341257" y="2524116"/>
            <a:ext cx="5500914" cy="3986910"/>
          </a:xfrm>
          <a:prstGeom prst="rect">
            <a:avLst/>
          </a:prstGeom>
        </p:spPr>
      </p:pic>
      <p:pic>
        <p:nvPicPr>
          <p:cNvPr id="3" name="Picture 3">
            <a:extLst>
              <a:ext uri="{FF2B5EF4-FFF2-40B4-BE49-F238E27FC236}">
                <a16:creationId xmlns:a16="http://schemas.microsoft.com/office/drawing/2014/main" id="{0873A9BA-8CCB-4A46-9B81-671898407A8A}"/>
              </a:ext>
            </a:extLst>
          </p:cNvPr>
          <p:cNvPicPr>
            <a:picLocks noChangeAspect="1"/>
          </p:cNvPicPr>
          <p:nvPr/>
        </p:nvPicPr>
        <p:blipFill>
          <a:blip r:embed="rId3"/>
          <a:stretch>
            <a:fillRect/>
          </a:stretch>
        </p:blipFill>
        <p:spPr>
          <a:xfrm>
            <a:off x="6635449" y="711901"/>
            <a:ext cx="3384247" cy="2918391"/>
          </a:xfrm>
          <a:prstGeom prst="rect">
            <a:avLst/>
          </a:prstGeom>
        </p:spPr>
      </p:pic>
    </p:spTree>
    <p:extLst>
      <p:ext uri="{BB962C8B-B14F-4D97-AF65-F5344CB8AC3E}">
        <p14:creationId xmlns:p14="http://schemas.microsoft.com/office/powerpoint/2010/main" val="7170185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en-US" sz="2800" b="1">
                <a:solidFill>
                  <a:srgbClr val="FFFFFF"/>
                </a:solidFill>
                <a:cs typeface="Calibri Light"/>
              </a:rPr>
              <a:t>Ciągłość warstwy skarbonizowanej</a:t>
            </a: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278094"/>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en-US" sz="1600">
                <a:solidFill>
                  <a:schemeClr val="bg1"/>
                </a:solidFill>
                <a:cs typeface="Calibri"/>
              </a:rPr>
              <a:t>Skuteczność działania warstwy kosku zależy od jej struktury I właściwości fizycznych</a:t>
            </a:r>
            <a:endParaRPr lang="en-US">
              <a:solidFill>
                <a:schemeClr val="bg1"/>
              </a:solidFill>
            </a:endParaRPr>
          </a:p>
          <a:p>
            <a:pPr>
              <a:buFont typeface="Calibri" panose="020F0502020204030204" pitchFamily="34" charset="0"/>
              <a:buChar char="•"/>
            </a:pPr>
            <a:endParaRPr lang="en-US" sz="1600" dirty="0">
              <a:solidFill>
                <a:schemeClr val="bg1"/>
              </a:solidFill>
              <a:cs typeface="Calibri"/>
            </a:endParaRPr>
          </a:p>
          <a:p>
            <a:pPr>
              <a:buFont typeface="Calibri" panose="020F0502020204030204" pitchFamily="34" charset="0"/>
              <a:buChar char="•"/>
            </a:pPr>
            <a:r>
              <a:rPr lang="en-US" sz="1600">
                <a:solidFill>
                  <a:schemeClr val="bg1"/>
                </a:solidFill>
                <a:cs typeface="Calibri"/>
              </a:rPr>
              <a:t>Idealna warstwa cechuje się dużą grubością, oraz budowie składającej się z pęcherzyków o różnych wielkościach</a:t>
            </a:r>
            <a:endParaRPr lang="en-US" sz="1600" dirty="0">
              <a:solidFill>
                <a:schemeClr val="bg1"/>
              </a:solidFill>
              <a:cs typeface="Calibri"/>
            </a:endParaRPr>
          </a:p>
          <a:p>
            <a:pPr>
              <a:buFont typeface="Calibri" panose="020F0502020204030204" pitchFamily="34" charset="0"/>
              <a:buChar char="•"/>
            </a:pPr>
            <a:endParaRPr lang="en-US" sz="1600" dirty="0">
              <a:solidFill>
                <a:schemeClr val="bg1"/>
              </a:solidFill>
              <a:cs typeface="Calibri"/>
            </a:endParaRPr>
          </a:p>
          <a:p>
            <a:pPr>
              <a:buFont typeface="Calibri" panose="020F0502020204030204" pitchFamily="34" charset="0"/>
              <a:buChar char="•"/>
            </a:pPr>
            <a:r>
              <a:rPr lang="en-US" sz="1600">
                <a:solidFill>
                  <a:schemeClr val="bg1"/>
                </a:solidFill>
                <a:cs typeface="Calibri"/>
              </a:rPr>
              <a:t>Jednak rzeczywiste warstwy zawerają szczeliny oraz kanaliki, dzięki którym stopiony polimer i lotne produkty pirolizy przenikają do strefy płomienia. Dodatkowo warstwy mogą ulegać utlenianiu, rozpuszczaniu w wodzie i ulegać wykruszeniu</a:t>
            </a:r>
            <a:endParaRPr lang="en-US" sz="1600" dirty="0">
              <a:solidFill>
                <a:schemeClr val="bg1"/>
              </a:solidFill>
              <a:cs typeface="Calibri"/>
            </a:endParaRPr>
          </a:p>
          <a:p>
            <a:pPr>
              <a:buFont typeface="Calibri" panose="020F0502020204030204" pitchFamily="34" charset="0"/>
              <a:buChar char="•"/>
            </a:pPr>
            <a:endParaRPr lang="en-US" sz="1600">
              <a:solidFill>
                <a:srgbClr val="FFFFFF"/>
              </a:solidFill>
              <a:cs typeface="Calibri"/>
            </a:endParaRPr>
          </a:p>
          <a:p>
            <a:pPr>
              <a:buFont typeface="Calibri" panose="020F0502020204030204" pitchFamily="34" charset="0"/>
              <a:buChar char="•"/>
            </a:pPr>
            <a:endParaRPr lang="en-US" sz="160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3" name="Picture 3">
            <a:extLst>
              <a:ext uri="{FF2B5EF4-FFF2-40B4-BE49-F238E27FC236}">
                <a16:creationId xmlns:a16="http://schemas.microsoft.com/office/drawing/2014/main" id="{43393E24-601D-47B7-A4F8-382C2C23A671}"/>
              </a:ext>
            </a:extLst>
          </p:cNvPr>
          <p:cNvPicPr>
            <a:picLocks noChangeAspect="1"/>
          </p:cNvPicPr>
          <p:nvPr/>
        </p:nvPicPr>
        <p:blipFill>
          <a:blip r:embed="rId2"/>
          <a:stretch>
            <a:fillRect/>
          </a:stretch>
        </p:blipFill>
        <p:spPr>
          <a:xfrm>
            <a:off x="4821162" y="2395885"/>
            <a:ext cx="6601580" cy="2598420"/>
          </a:xfrm>
          <a:prstGeom prst="rect">
            <a:avLst/>
          </a:prstGeom>
        </p:spPr>
      </p:pic>
    </p:spTree>
    <p:extLst>
      <p:ext uri="{BB962C8B-B14F-4D97-AF65-F5344CB8AC3E}">
        <p14:creationId xmlns:p14="http://schemas.microsoft.com/office/powerpoint/2010/main" val="4100021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F0AF5-4557-49E5-AF68-C73CA40B5A1C}"/>
              </a:ext>
            </a:extLst>
          </p:cNvPr>
          <p:cNvSpPr>
            <a:spLocks noGrp="1"/>
          </p:cNvSpPr>
          <p:nvPr>
            <p:ph type="title"/>
          </p:nvPr>
        </p:nvSpPr>
        <p:spPr>
          <a:xfrm>
            <a:off x="3836504" y="758952"/>
            <a:ext cx="7319175" cy="3566160"/>
          </a:xfrm>
        </p:spPr>
        <p:txBody>
          <a:bodyPr vert="horz" lIns="91440" tIns="45720" rIns="91440" bIns="45720" rtlCol="0" anchor="b" anchorCtr="0">
            <a:noAutofit/>
          </a:bodyPr>
          <a:lstStyle/>
          <a:p>
            <a:r>
              <a:rPr lang="pl-PL" sz="5400" dirty="0">
                <a:cs typeface="Calibri Light"/>
              </a:rPr>
              <a:t>Metody oznaczania niepalności</a:t>
            </a:r>
            <a:endParaRPr lang="en-US" sz="5400" dirty="0">
              <a:cs typeface="Calibri Light"/>
            </a:endParaRPr>
          </a:p>
        </p:txBody>
      </p:sp>
      <p:pic>
        <p:nvPicPr>
          <p:cNvPr id="5" name="Obraz 4" descr="Obraz zawierający przyroda, ogień, ciemny, kominek&#10;&#10;Opis wygenerowany automatycznie">
            <a:extLst>
              <a:ext uri="{FF2B5EF4-FFF2-40B4-BE49-F238E27FC236}">
                <a16:creationId xmlns:a16="http://schemas.microsoft.com/office/drawing/2014/main" id="{C33160D4-4F3B-425C-9078-ACE7FCB77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751" y="2248339"/>
            <a:ext cx="2769031" cy="2076773"/>
          </a:xfrm>
          <a:prstGeom prst="rect">
            <a:avLst/>
          </a:prstGeom>
        </p:spPr>
      </p:pic>
    </p:spTree>
    <p:extLst>
      <p:ext uri="{BB962C8B-B14F-4D97-AF65-F5344CB8AC3E}">
        <p14:creationId xmlns:p14="http://schemas.microsoft.com/office/powerpoint/2010/main" val="2152499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pl-PL" sz="2800" b="1" dirty="0">
                <a:solidFill>
                  <a:srgbClr val="FFFFFF"/>
                </a:solidFill>
                <a:cs typeface="Calibri Light"/>
              </a:rPr>
              <a:t>Pomiar indeksu tlenowego (LOI)</a:t>
            </a:r>
            <a:endParaRPr lang="en-US" sz="2800" b="1" dirty="0">
              <a:solidFill>
                <a:srgbClr val="FFFFFF"/>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046988"/>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pl-PL" sz="1600" dirty="0">
                <a:solidFill>
                  <a:srgbClr val="FFFFFF"/>
                </a:solidFill>
                <a:cs typeface="Calibri"/>
              </a:rPr>
              <a:t>Metoda ta polega na umieszczeniu próbki w komorze spalania, do której doprowadzana jest mieszanka gazów z rosnącą zawartością tlenu, oraz źródłem zapłonu</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Próbki są klasyfikowane w następujący sposób:</a:t>
            </a:r>
            <a:br>
              <a:rPr lang="pl-PL" sz="1600" dirty="0">
                <a:solidFill>
                  <a:srgbClr val="FFFFFF"/>
                </a:solidFill>
                <a:cs typeface="Calibri"/>
              </a:rPr>
            </a:br>
            <a:r>
              <a:rPr lang="pl-PL" sz="1600" dirty="0">
                <a:solidFill>
                  <a:srgbClr val="FFFFFF"/>
                </a:solidFill>
                <a:cs typeface="Calibri"/>
              </a:rPr>
              <a:t>&lt;21% - łatwopalne</a:t>
            </a:r>
            <a:br>
              <a:rPr lang="pl-PL" sz="1600" dirty="0">
                <a:solidFill>
                  <a:srgbClr val="FFFFFF"/>
                </a:solidFill>
                <a:cs typeface="Calibri"/>
              </a:rPr>
            </a:br>
            <a:r>
              <a:rPr lang="pl-PL" sz="1600" dirty="0">
                <a:solidFill>
                  <a:srgbClr val="FFFFFF"/>
                </a:solidFill>
                <a:cs typeface="Calibri"/>
              </a:rPr>
              <a:t>21%&lt;x&lt;60% - trudnopalne</a:t>
            </a:r>
            <a:br>
              <a:rPr lang="pl-PL" sz="1600" dirty="0">
                <a:solidFill>
                  <a:srgbClr val="FFFFFF"/>
                </a:solidFill>
                <a:cs typeface="Calibri"/>
              </a:rPr>
            </a:br>
            <a:r>
              <a:rPr lang="pl-PL" sz="1600" dirty="0">
                <a:solidFill>
                  <a:srgbClr val="FFFFFF"/>
                </a:solidFill>
                <a:cs typeface="Calibri"/>
              </a:rPr>
              <a:t>&gt;60% - niepalne</a:t>
            </a:r>
            <a:endParaRPr lang="en-US"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5" name="Obraz 4">
            <a:extLst>
              <a:ext uri="{FF2B5EF4-FFF2-40B4-BE49-F238E27FC236}">
                <a16:creationId xmlns:a16="http://schemas.microsoft.com/office/drawing/2014/main" id="{E7247F40-EC71-4123-9216-365494D195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981" y="1490010"/>
            <a:ext cx="7164671" cy="3915707"/>
          </a:xfrm>
          <a:prstGeom prst="rect">
            <a:avLst/>
          </a:prstGeom>
        </p:spPr>
      </p:pic>
    </p:spTree>
    <p:extLst>
      <p:ext uri="{BB962C8B-B14F-4D97-AF65-F5344CB8AC3E}">
        <p14:creationId xmlns:p14="http://schemas.microsoft.com/office/powerpoint/2010/main" val="5217448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pl-PL" sz="2800" b="1" dirty="0">
                <a:solidFill>
                  <a:srgbClr val="FFFFFF"/>
                </a:solidFill>
                <a:cs typeface="Calibri Light"/>
              </a:rPr>
              <a:t>Kalorymetr stożkowy</a:t>
            </a:r>
            <a:endParaRPr lang="en-US" sz="2800" b="1" dirty="0">
              <a:solidFill>
                <a:srgbClr val="FFFFFF"/>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031873"/>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pl-PL" sz="1600" dirty="0">
                <a:solidFill>
                  <a:srgbClr val="FFFFFF"/>
                </a:solidFill>
                <a:cs typeface="Calibri"/>
              </a:rPr>
              <a:t>Badanie prowadzone jest urządzeniem standaryzowanym, posiadającym stożkowe źródło promieniowania</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en-US" sz="1600" dirty="0" err="1">
                <a:solidFill>
                  <a:srgbClr val="FFFFFF"/>
                </a:solidFill>
                <a:cs typeface="Calibri"/>
              </a:rPr>
              <a:t>Badane</a:t>
            </a:r>
            <a:r>
              <a:rPr lang="en-US" sz="1600" dirty="0">
                <a:solidFill>
                  <a:srgbClr val="FFFFFF"/>
                </a:solidFill>
                <a:cs typeface="Calibri"/>
              </a:rPr>
              <a:t> </a:t>
            </a:r>
            <a:r>
              <a:rPr lang="en-US" sz="1600" dirty="0" err="1">
                <a:solidFill>
                  <a:srgbClr val="FFFFFF"/>
                </a:solidFill>
                <a:cs typeface="Calibri"/>
              </a:rPr>
              <a:t>czynniki</a:t>
            </a:r>
            <a:r>
              <a:rPr lang="en-US" sz="1600" dirty="0">
                <a:solidFill>
                  <a:srgbClr val="FFFFFF"/>
                </a:solidFill>
                <a:cs typeface="Calibri"/>
              </a:rPr>
              <a:t>:</a:t>
            </a:r>
            <a:br>
              <a:rPr lang="en-US" sz="1600" dirty="0">
                <a:solidFill>
                  <a:srgbClr val="FFFFFF"/>
                </a:solidFill>
                <a:cs typeface="Calibri"/>
              </a:rPr>
            </a:br>
            <a:r>
              <a:rPr lang="en-US" sz="1600" dirty="0">
                <a:solidFill>
                  <a:srgbClr val="FFFFFF"/>
                </a:solidFill>
                <a:cs typeface="Calibri"/>
              </a:rPr>
              <a:t>- </a:t>
            </a:r>
            <a:r>
              <a:rPr lang="en-US" sz="1600" dirty="0" err="1">
                <a:solidFill>
                  <a:srgbClr val="FFFFFF"/>
                </a:solidFill>
                <a:cs typeface="Calibri"/>
              </a:rPr>
              <a:t>czas</a:t>
            </a:r>
            <a:r>
              <a:rPr lang="en-US" sz="1600" dirty="0">
                <a:solidFill>
                  <a:srgbClr val="FFFFFF"/>
                </a:solidFill>
                <a:cs typeface="Calibri"/>
              </a:rPr>
              <a:t> do </a:t>
            </a:r>
            <a:r>
              <a:rPr lang="en-US" sz="1600" dirty="0" err="1">
                <a:solidFill>
                  <a:srgbClr val="FFFFFF"/>
                </a:solidFill>
                <a:cs typeface="Calibri"/>
              </a:rPr>
              <a:t>zapalenia</a:t>
            </a:r>
            <a:r>
              <a:rPr lang="en-US" sz="1600" dirty="0">
                <a:solidFill>
                  <a:srgbClr val="FFFFFF"/>
                </a:solidFill>
                <a:cs typeface="Calibri"/>
              </a:rPr>
              <a:t> (TTI)</a:t>
            </a:r>
            <a:br>
              <a:rPr lang="en-US" sz="1600" dirty="0">
                <a:cs typeface="Calibri"/>
              </a:rPr>
            </a:br>
            <a:r>
              <a:rPr lang="en-US" sz="1600" dirty="0">
                <a:solidFill>
                  <a:srgbClr val="FFFFFF"/>
                </a:solidFill>
                <a:cs typeface="Calibri"/>
              </a:rPr>
              <a:t>- </a:t>
            </a:r>
            <a:r>
              <a:rPr lang="en-US" sz="1600" dirty="0" err="1">
                <a:solidFill>
                  <a:srgbClr val="FFFFFF"/>
                </a:solidFill>
                <a:cs typeface="Calibri"/>
              </a:rPr>
              <a:t>maksimum</a:t>
            </a:r>
            <a:r>
              <a:rPr lang="en-US" sz="1600" dirty="0">
                <a:solidFill>
                  <a:srgbClr val="FFFFFF"/>
                </a:solidFill>
                <a:cs typeface="Calibri"/>
              </a:rPr>
              <a:t> </a:t>
            </a:r>
            <a:r>
              <a:rPr lang="en-US" sz="1600" dirty="0" err="1">
                <a:solidFill>
                  <a:srgbClr val="FFFFFF"/>
                </a:solidFill>
                <a:cs typeface="Calibri"/>
              </a:rPr>
              <a:t>ciepła</a:t>
            </a:r>
            <a:r>
              <a:rPr lang="en-US" sz="1600" dirty="0">
                <a:solidFill>
                  <a:srgbClr val="FFFFFF"/>
                </a:solidFill>
                <a:cs typeface="Calibri"/>
              </a:rPr>
              <a:t> </a:t>
            </a:r>
            <a:r>
              <a:rPr lang="en-US" sz="1600" dirty="0" err="1">
                <a:solidFill>
                  <a:srgbClr val="FFFFFF"/>
                </a:solidFill>
                <a:cs typeface="Calibri"/>
              </a:rPr>
              <a:t>spalania</a:t>
            </a:r>
            <a:r>
              <a:rPr lang="en-US" sz="1600" dirty="0">
                <a:solidFill>
                  <a:srgbClr val="FFFFFF"/>
                </a:solidFill>
                <a:cs typeface="Calibri"/>
              </a:rPr>
              <a:t> (p-HRR)</a:t>
            </a:r>
            <a:br>
              <a:rPr lang="en-US" sz="1600" dirty="0">
                <a:cs typeface="Calibri"/>
              </a:rPr>
            </a:br>
            <a:r>
              <a:rPr lang="en-US" sz="1600" dirty="0">
                <a:solidFill>
                  <a:srgbClr val="FFFFFF"/>
                </a:solidFill>
                <a:cs typeface="Calibri"/>
              </a:rPr>
              <a:t>- </a:t>
            </a:r>
            <a:r>
              <a:rPr lang="en-US" sz="1600" dirty="0" err="1">
                <a:solidFill>
                  <a:srgbClr val="FFFFFF"/>
                </a:solidFill>
                <a:cs typeface="Calibri"/>
              </a:rPr>
              <a:t>czas</a:t>
            </a:r>
            <a:r>
              <a:rPr lang="en-US" sz="1600" dirty="0">
                <a:solidFill>
                  <a:srgbClr val="FFFFFF"/>
                </a:solidFill>
                <a:cs typeface="Calibri"/>
              </a:rPr>
              <a:t> </a:t>
            </a:r>
            <a:r>
              <a:rPr lang="en-US" sz="1600" dirty="0" err="1">
                <a:solidFill>
                  <a:srgbClr val="FFFFFF"/>
                </a:solidFill>
                <a:cs typeface="Calibri"/>
              </a:rPr>
              <a:t>osiągnięcia</a:t>
            </a:r>
            <a:r>
              <a:rPr lang="en-US" sz="1600" dirty="0">
                <a:solidFill>
                  <a:srgbClr val="FFFFFF"/>
                </a:solidFill>
                <a:cs typeface="Calibri"/>
              </a:rPr>
              <a:t> p-HRR (</a:t>
            </a:r>
            <a:r>
              <a:rPr lang="en-US" sz="1600" dirty="0" err="1">
                <a:solidFill>
                  <a:srgbClr val="FFFFFF"/>
                </a:solidFill>
                <a:cs typeface="Calibri"/>
              </a:rPr>
              <a:t>tp</a:t>
            </a:r>
            <a:r>
              <a:rPr lang="en-US" sz="1600" dirty="0">
                <a:solidFill>
                  <a:srgbClr val="FFFFFF"/>
                </a:solidFill>
                <a:cs typeface="Calibri"/>
              </a:rPr>
              <a:t>)</a:t>
            </a:r>
            <a:br>
              <a:rPr lang="en-US" sz="1600" dirty="0">
                <a:cs typeface="Calibri"/>
              </a:rPr>
            </a:br>
            <a:r>
              <a:rPr lang="en-US" sz="1600" dirty="0">
                <a:solidFill>
                  <a:srgbClr val="FFFFFF"/>
                </a:solidFill>
                <a:cs typeface="Calibri"/>
              </a:rPr>
              <a:t>- </a:t>
            </a:r>
            <a:r>
              <a:rPr lang="en-US" sz="1600" dirty="0" err="1">
                <a:solidFill>
                  <a:srgbClr val="FFFFFF"/>
                </a:solidFill>
                <a:cs typeface="Calibri"/>
              </a:rPr>
              <a:t>całowite</a:t>
            </a:r>
            <a:r>
              <a:rPr lang="en-US" sz="1600" dirty="0">
                <a:solidFill>
                  <a:srgbClr val="FFFFFF"/>
                </a:solidFill>
                <a:cs typeface="Calibri"/>
              </a:rPr>
              <a:t> </a:t>
            </a:r>
            <a:r>
              <a:rPr lang="en-US" sz="1600" dirty="0" err="1">
                <a:solidFill>
                  <a:srgbClr val="FFFFFF"/>
                </a:solidFill>
                <a:cs typeface="Calibri"/>
              </a:rPr>
              <a:t>ciepło</a:t>
            </a:r>
            <a:r>
              <a:rPr lang="en-US" sz="1600" dirty="0">
                <a:solidFill>
                  <a:srgbClr val="FFFFFF"/>
                </a:solidFill>
                <a:cs typeface="Calibri"/>
              </a:rPr>
              <a:t> </a:t>
            </a:r>
            <a:r>
              <a:rPr lang="en-US" sz="1600" dirty="0" err="1">
                <a:solidFill>
                  <a:srgbClr val="FFFFFF"/>
                </a:solidFill>
                <a:cs typeface="Calibri"/>
              </a:rPr>
              <a:t>spalania</a:t>
            </a:r>
            <a:r>
              <a:rPr lang="en-US" sz="1600" dirty="0">
                <a:solidFill>
                  <a:srgbClr val="FFFFFF"/>
                </a:solidFill>
                <a:cs typeface="Calibri"/>
              </a:rPr>
              <a:t> (THR)</a:t>
            </a:r>
            <a:br>
              <a:rPr lang="en-US" sz="1600" dirty="0">
                <a:cs typeface="Calibri"/>
              </a:rPr>
            </a:br>
            <a:r>
              <a:rPr lang="en-US" sz="1600" dirty="0">
                <a:solidFill>
                  <a:srgbClr val="FFFFFF"/>
                </a:solidFill>
                <a:cs typeface="Calibri"/>
              </a:rPr>
              <a:t>- </a:t>
            </a:r>
            <a:r>
              <a:rPr lang="en-US" sz="1600" dirty="0" err="1">
                <a:solidFill>
                  <a:srgbClr val="FFFFFF"/>
                </a:solidFill>
                <a:cs typeface="Calibri"/>
              </a:rPr>
              <a:t>wskaźnik</a:t>
            </a:r>
            <a:r>
              <a:rPr lang="en-US" sz="1600" dirty="0">
                <a:solidFill>
                  <a:srgbClr val="FFFFFF"/>
                </a:solidFill>
                <a:cs typeface="Calibri"/>
              </a:rPr>
              <a:t> </a:t>
            </a:r>
            <a:r>
              <a:rPr lang="en-US" sz="1600" dirty="0" err="1">
                <a:solidFill>
                  <a:srgbClr val="FFFFFF"/>
                </a:solidFill>
                <a:cs typeface="Calibri"/>
              </a:rPr>
              <a:t>wydajności</a:t>
            </a:r>
            <a:r>
              <a:rPr lang="en-US" sz="1600" dirty="0">
                <a:solidFill>
                  <a:srgbClr val="FFFFFF"/>
                </a:solidFill>
                <a:cs typeface="Calibri"/>
              </a:rPr>
              <a:t> </a:t>
            </a:r>
            <a:r>
              <a:rPr lang="en-US" sz="1600" dirty="0" err="1">
                <a:solidFill>
                  <a:srgbClr val="FFFFFF"/>
                </a:solidFill>
                <a:cs typeface="Calibri"/>
              </a:rPr>
              <a:t>ogniowej</a:t>
            </a:r>
            <a:r>
              <a:rPr lang="en-US" sz="1600" dirty="0">
                <a:solidFill>
                  <a:srgbClr val="FFFFFF"/>
                </a:solidFill>
                <a:cs typeface="Calibri"/>
              </a:rPr>
              <a:t> (FPI) (TTI/p-HRR)</a:t>
            </a:r>
            <a:br>
              <a:rPr lang="en-US" sz="1600" dirty="0">
                <a:solidFill>
                  <a:srgbClr val="FFFFFF"/>
                </a:solidFill>
                <a:cs typeface="Calibri"/>
              </a:rPr>
            </a:br>
            <a:r>
              <a:rPr lang="en-US" sz="1600" dirty="0">
                <a:solidFill>
                  <a:srgbClr val="FFFFFF"/>
                </a:solidFill>
                <a:cs typeface="Calibri"/>
              </a:rPr>
              <a:t>- </a:t>
            </a:r>
            <a:r>
              <a:rPr lang="en-US" sz="1600" dirty="0" err="1">
                <a:solidFill>
                  <a:srgbClr val="FFFFFF"/>
                </a:solidFill>
                <a:cs typeface="Calibri"/>
              </a:rPr>
              <a:t>wskaźnik</a:t>
            </a:r>
            <a:r>
              <a:rPr lang="en-US" sz="1600" dirty="0">
                <a:solidFill>
                  <a:srgbClr val="FFFFFF"/>
                </a:solidFill>
                <a:cs typeface="Calibri"/>
              </a:rPr>
              <a:t> </a:t>
            </a:r>
            <a:r>
              <a:rPr lang="en-US" sz="1600" dirty="0" err="1">
                <a:solidFill>
                  <a:srgbClr val="FFFFFF"/>
                </a:solidFill>
                <a:cs typeface="Calibri"/>
              </a:rPr>
              <a:t>wzostu</a:t>
            </a:r>
            <a:r>
              <a:rPr lang="en-US" sz="1600" dirty="0">
                <a:solidFill>
                  <a:srgbClr val="FFFFFF"/>
                </a:solidFill>
                <a:cs typeface="Calibri"/>
              </a:rPr>
              <a:t> </a:t>
            </a:r>
            <a:r>
              <a:rPr lang="en-US" sz="1600" dirty="0" err="1">
                <a:solidFill>
                  <a:srgbClr val="FFFFFF"/>
                </a:solidFill>
                <a:cs typeface="Calibri"/>
              </a:rPr>
              <a:t>pożaru</a:t>
            </a:r>
            <a:r>
              <a:rPr lang="en-US" sz="1600" dirty="0">
                <a:solidFill>
                  <a:srgbClr val="FFFFFF"/>
                </a:solidFill>
                <a:cs typeface="Calibri"/>
              </a:rPr>
              <a:t> (FGI) (p-HRR/</a:t>
            </a:r>
            <a:r>
              <a:rPr lang="en-US" sz="1600" dirty="0" err="1">
                <a:solidFill>
                  <a:srgbClr val="FFFFFF"/>
                </a:solidFill>
                <a:cs typeface="Calibri"/>
              </a:rPr>
              <a:t>tp</a:t>
            </a:r>
            <a:r>
              <a:rPr lang="en-US" sz="1600" dirty="0">
                <a:solidFill>
                  <a:srgbClr val="FFFFFF"/>
                </a:solidFill>
                <a:cs typeface="Calibri"/>
              </a:rPr>
              <a:t>)</a:t>
            </a:r>
            <a:br>
              <a:rPr lang="en-US" sz="1600" dirty="0">
                <a:solidFill>
                  <a:srgbClr val="FFFFFF"/>
                </a:solidFill>
                <a:cs typeface="Calibri"/>
              </a:rPr>
            </a:br>
            <a:r>
              <a:rPr lang="en-US" sz="1600" dirty="0">
                <a:solidFill>
                  <a:srgbClr val="FFFFFF"/>
                </a:solidFill>
                <a:cs typeface="Calibri"/>
              </a:rPr>
              <a:t>- </a:t>
            </a:r>
            <a:r>
              <a:rPr lang="en-US" sz="1600" dirty="0" err="1">
                <a:solidFill>
                  <a:srgbClr val="FFFFFF"/>
                </a:solidFill>
                <a:cs typeface="Calibri"/>
              </a:rPr>
              <a:t>średnie</a:t>
            </a:r>
            <a:r>
              <a:rPr lang="en-US" sz="1600" dirty="0">
                <a:solidFill>
                  <a:srgbClr val="FFFFFF"/>
                </a:solidFill>
                <a:cs typeface="Calibri"/>
              </a:rPr>
              <a:t> </a:t>
            </a:r>
            <a:r>
              <a:rPr lang="en-US" sz="1600" dirty="0" err="1">
                <a:solidFill>
                  <a:srgbClr val="FFFFFF"/>
                </a:solidFill>
                <a:cs typeface="Calibri"/>
              </a:rPr>
              <a:t>efektywne</a:t>
            </a:r>
            <a:r>
              <a:rPr lang="en-US" sz="1600" dirty="0">
                <a:solidFill>
                  <a:srgbClr val="FFFFFF"/>
                </a:solidFill>
                <a:cs typeface="Calibri"/>
              </a:rPr>
              <a:t> </a:t>
            </a:r>
            <a:r>
              <a:rPr lang="en-US" sz="1600" dirty="0" err="1">
                <a:solidFill>
                  <a:srgbClr val="FFFFFF"/>
                </a:solidFill>
                <a:cs typeface="Calibri"/>
              </a:rPr>
              <a:t>ciepło</a:t>
            </a:r>
            <a:r>
              <a:rPr lang="en-US" sz="1600" dirty="0">
                <a:solidFill>
                  <a:srgbClr val="FFFFFF"/>
                </a:solidFill>
                <a:cs typeface="Calibri"/>
              </a:rPr>
              <a:t> </a:t>
            </a:r>
            <a:r>
              <a:rPr lang="en-US" sz="1600" dirty="0" err="1">
                <a:solidFill>
                  <a:srgbClr val="FFFFFF"/>
                </a:solidFill>
                <a:cs typeface="Calibri"/>
              </a:rPr>
              <a:t>spalania</a:t>
            </a:r>
            <a:r>
              <a:rPr lang="en-US" sz="1600" dirty="0">
                <a:solidFill>
                  <a:srgbClr val="FFFFFF"/>
                </a:solidFill>
                <a:cs typeface="Calibri"/>
              </a:rPr>
              <a:t> (AEHC) (THR/</a:t>
            </a:r>
            <a:r>
              <a:rPr lang="en-US" sz="1600" dirty="0" err="1">
                <a:solidFill>
                  <a:srgbClr val="FFFFFF"/>
                </a:solidFill>
                <a:cs typeface="Calibri"/>
              </a:rPr>
              <a:t>spadek</a:t>
            </a:r>
            <a:r>
              <a:rPr lang="en-US" sz="1600" dirty="0">
                <a:solidFill>
                  <a:srgbClr val="FFFFFF"/>
                </a:solidFill>
                <a:cs typeface="Calibri"/>
              </a:rPr>
              <a:t> </a:t>
            </a:r>
            <a:r>
              <a:rPr lang="en-US" sz="1600" dirty="0" err="1">
                <a:solidFill>
                  <a:srgbClr val="FFFFFF"/>
                </a:solidFill>
                <a:cs typeface="Calibri"/>
              </a:rPr>
              <a:t>masy</a:t>
            </a:r>
            <a:r>
              <a:rPr lang="en-US" sz="1600" dirty="0">
                <a:solidFill>
                  <a:srgbClr val="FFFFFF"/>
                </a:solidFill>
                <a:cs typeface="Calibri"/>
              </a:rPr>
              <a:t>[</a:t>
            </a:r>
            <a:r>
              <a:rPr lang="en-US" sz="1600" dirty="0" err="1">
                <a:solidFill>
                  <a:srgbClr val="FFFFFF"/>
                </a:solidFill>
                <a:cs typeface="Calibri"/>
              </a:rPr>
              <a:t>wl</a:t>
            </a:r>
            <a:r>
              <a:rPr lang="en-US" sz="1600" dirty="0">
                <a:solidFill>
                  <a:srgbClr val="FFFFFF"/>
                </a:solidFill>
                <a:cs typeface="Calibri"/>
              </a:rPr>
              <a:t>])</a:t>
            </a: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Obraz 3">
            <a:extLst>
              <a:ext uri="{FF2B5EF4-FFF2-40B4-BE49-F238E27FC236}">
                <a16:creationId xmlns:a16="http://schemas.microsoft.com/office/drawing/2014/main" id="{46A81DB7-544B-4316-920C-362451293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996" y="824163"/>
            <a:ext cx="7318026" cy="5209673"/>
          </a:xfrm>
          <a:prstGeom prst="rect">
            <a:avLst/>
          </a:prstGeom>
        </p:spPr>
      </p:pic>
    </p:spTree>
    <p:extLst>
      <p:ext uri="{BB962C8B-B14F-4D97-AF65-F5344CB8AC3E}">
        <p14:creationId xmlns:p14="http://schemas.microsoft.com/office/powerpoint/2010/main" val="10406114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380145" y="369339"/>
            <a:ext cx="3422968" cy="2103875"/>
          </a:xfrm>
        </p:spPr>
        <p:txBody>
          <a:bodyPr vert="horz" lIns="91440" tIns="45720" rIns="91440" bIns="45720" rtlCol="0" anchor="b">
            <a:normAutofit/>
          </a:bodyPr>
          <a:lstStyle/>
          <a:p>
            <a:r>
              <a:rPr lang="pl-PL" sz="2800" b="1" dirty="0">
                <a:solidFill>
                  <a:srgbClr val="FFFFFF"/>
                </a:solidFill>
                <a:cs typeface="Calibri Light"/>
              </a:rPr>
              <a:t>UL 94</a:t>
            </a:r>
            <a:endParaRPr lang="en-US" sz="2800" b="1" dirty="0">
              <a:solidFill>
                <a:srgbClr val="FFFFFF"/>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323987"/>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pl-PL" sz="1400" dirty="0">
                <a:solidFill>
                  <a:srgbClr val="FFFFFF"/>
                </a:solidFill>
                <a:cs typeface="Calibri"/>
              </a:rPr>
              <a:t>Badanie prowadzone jest nad palnikiem o ustandaryzowanej wielkości płomienia</a:t>
            </a:r>
          </a:p>
          <a:p>
            <a:pPr>
              <a:buFont typeface="Calibri" panose="020F0502020204030204" pitchFamily="34" charset="0"/>
              <a:buChar char="•"/>
            </a:pPr>
            <a:endParaRPr lang="pl-PL" sz="1400" dirty="0">
              <a:solidFill>
                <a:srgbClr val="FFFFFF"/>
              </a:solidFill>
              <a:cs typeface="Calibri"/>
            </a:endParaRPr>
          </a:p>
          <a:p>
            <a:pPr>
              <a:buFont typeface="Calibri" panose="020F0502020204030204" pitchFamily="34" charset="0"/>
              <a:buChar char="•"/>
            </a:pPr>
            <a:r>
              <a:rPr lang="pl-PL" sz="1400" dirty="0">
                <a:solidFill>
                  <a:srgbClr val="FFFFFF"/>
                </a:solidFill>
                <a:cs typeface="Calibri"/>
              </a:rPr>
              <a:t>Próbkę umieszcza się wielokrotnie na określony czas nad palnikiem, obserwując </a:t>
            </a:r>
            <a:r>
              <a:rPr lang="pl-PL" sz="1400" dirty="0" err="1">
                <a:solidFill>
                  <a:srgbClr val="FFFFFF"/>
                </a:solidFill>
                <a:cs typeface="Calibri"/>
              </a:rPr>
              <a:t>samogaśnięcie</a:t>
            </a:r>
            <a:r>
              <a:rPr lang="pl-PL" sz="1400" dirty="0">
                <a:solidFill>
                  <a:srgbClr val="FFFFFF"/>
                </a:solidFill>
                <a:cs typeface="Calibri"/>
              </a:rPr>
              <a:t>, oraz kapanie zapalonych kropli</a:t>
            </a:r>
          </a:p>
          <a:p>
            <a:pPr>
              <a:buFont typeface="Calibri" panose="020F0502020204030204" pitchFamily="34" charset="0"/>
              <a:buChar char="•"/>
            </a:pPr>
            <a:endParaRPr lang="pl-PL" sz="1400" dirty="0">
              <a:solidFill>
                <a:srgbClr val="FFFFFF"/>
              </a:solidFill>
              <a:cs typeface="Calibri"/>
            </a:endParaRPr>
          </a:p>
          <a:p>
            <a:pPr>
              <a:buFont typeface="Calibri" panose="020F0502020204030204" pitchFamily="34" charset="0"/>
              <a:buChar char="•"/>
            </a:pPr>
            <a:r>
              <a:rPr lang="pl-PL" sz="1400" dirty="0">
                <a:solidFill>
                  <a:srgbClr val="FFFFFF"/>
                </a:solidFill>
                <a:cs typeface="Calibri"/>
              </a:rPr>
              <a:t>Po sklasyfikowaniu tych parametrów klasyfikuje się próbkę odnośnie spełnianej klasy palności</a:t>
            </a:r>
          </a:p>
          <a:p>
            <a:pPr>
              <a:buFont typeface="Calibri" panose="020F0502020204030204" pitchFamily="34" charset="0"/>
              <a:buChar char="•"/>
            </a:pPr>
            <a:endParaRPr lang="pl-PL" sz="1400" dirty="0">
              <a:solidFill>
                <a:srgbClr val="FFFFFF"/>
              </a:solidFill>
              <a:cs typeface="Calibri"/>
            </a:endParaRPr>
          </a:p>
          <a:p>
            <a:pPr>
              <a:buFont typeface="Calibri" panose="020F0502020204030204" pitchFamily="34" charset="0"/>
              <a:buChar char="•"/>
            </a:pPr>
            <a:r>
              <a:rPr lang="pl-PL" sz="1400" dirty="0">
                <a:solidFill>
                  <a:srgbClr val="FFFFFF"/>
                </a:solidFill>
                <a:cs typeface="Calibri"/>
              </a:rPr>
              <a:t>Ogień przy teście na klasę 5VA i 5VB jest około pięciokrotnie silniejszy niż przy pozostałych</a:t>
            </a:r>
            <a:endParaRPr lang="en-US" sz="1400" dirty="0">
              <a:solidFill>
                <a:srgbClr val="FFFFFF"/>
              </a:solidFill>
              <a:cs typeface="Calibri"/>
            </a:endParaRPr>
          </a:p>
          <a:p>
            <a:pPr>
              <a:buFont typeface="Calibri" panose="020F0502020204030204" pitchFamily="34" charset="0"/>
              <a:buChar char="•"/>
            </a:pPr>
            <a:endParaRPr lang="en-US" sz="14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graphicFrame>
        <p:nvGraphicFramePr>
          <p:cNvPr id="3" name="Tabela 4">
            <a:extLst>
              <a:ext uri="{FF2B5EF4-FFF2-40B4-BE49-F238E27FC236}">
                <a16:creationId xmlns:a16="http://schemas.microsoft.com/office/drawing/2014/main" id="{5A4BCE6A-6361-4649-9CF1-876CC7BAA08A}"/>
              </a:ext>
            </a:extLst>
          </p:cNvPr>
          <p:cNvGraphicFramePr>
            <a:graphicFrameLocks noGrp="1"/>
          </p:cNvGraphicFramePr>
          <p:nvPr>
            <p:extLst>
              <p:ext uri="{D42A27DB-BD31-4B8C-83A1-F6EECF244321}">
                <p14:modId xmlns:p14="http://schemas.microsoft.com/office/powerpoint/2010/main" val="1565659750"/>
              </p:ext>
            </p:extLst>
          </p:nvPr>
        </p:nvGraphicFramePr>
        <p:xfrm>
          <a:off x="4246571" y="2319020"/>
          <a:ext cx="7797252" cy="2219960"/>
        </p:xfrm>
        <a:graphic>
          <a:graphicData uri="http://schemas.openxmlformats.org/drawingml/2006/table">
            <a:tbl>
              <a:tblPr firstRow="1" bandRow="1">
                <a:tableStyleId>{073A0DAA-6AF3-43AB-8588-CEC1D06C72B9}</a:tableStyleId>
              </a:tblPr>
              <a:tblGrid>
                <a:gridCol w="1895170">
                  <a:extLst>
                    <a:ext uri="{9D8B030D-6E8A-4147-A177-3AD203B41FA5}">
                      <a16:colId xmlns:a16="http://schemas.microsoft.com/office/drawing/2014/main" val="1199886681"/>
                    </a:ext>
                  </a:extLst>
                </a:gridCol>
                <a:gridCol w="5902082">
                  <a:extLst>
                    <a:ext uri="{9D8B030D-6E8A-4147-A177-3AD203B41FA5}">
                      <a16:colId xmlns:a16="http://schemas.microsoft.com/office/drawing/2014/main" val="2306897678"/>
                    </a:ext>
                  </a:extLst>
                </a:gridCol>
              </a:tblGrid>
              <a:tr h="302974">
                <a:tc>
                  <a:txBody>
                    <a:bodyPr/>
                    <a:lstStyle/>
                    <a:p>
                      <a:r>
                        <a:rPr lang="pl-PL" dirty="0"/>
                        <a:t>Klasa UL94</a:t>
                      </a:r>
                    </a:p>
                  </a:txBody>
                  <a:tcPr/>
                </a:tc>
                <a:tc>
                  <a:txBody>
                    <a:bodyPr/>
                    <a:lstStyle/>
                    <a:p>
                      <a:r>
                        <a:rPr lang="pl-PL" dirty="0"/>
                        <a:t>Efekty ognia</a:t>
                      </a:r>
                    </a:p>
                  </a:txBody>
                  <a:tcPr/>
                </a:tc>
                <a:extLst>
                  <a:ext uri="{0D108BD9-81ED-4DB2-BD59-A6C34878D82A}">
                    <a16:rowId xmlns:a16="http://schemas.microsoft.com/office/drawing/2014/main" val="3754764121"/>
                  </a:ext>
                </a:extLst>
              </a:tr>
              <a:tr h="370840">
                <a:tc>
                  <a:txBody>
                    <a:bodyPr/>
                    <a:lstStyle/>
                    <a:p>
                      <a:r>
                        <a:rPr lang="pl-PL" dirty="0"/>
                        <a:t>5VA</a:t>
                      </a:r>
                    </a:p>
                  </a:txBody>
                  <a:tcPr/>
                </a:tc>
                <a:tc>
                  <a:txBody>
                    <a:bodyPr/>
                    <a:lstStyle/>
                    <a:p>
                      <a:r>
                        <a:rPr lang="pl-PL" dirty="0" err="1"/>
                        <a:t>Samogaśnięcie</a:t>
                      </a:r>
                      <a:r>
                        <a:rPr lang="pl-PL" dirty="0"/>
                        <a:t> po 60s, brak przepalenia próbki</a:t>
                      </a:r>
                    </a:p>
                  </a:txBody>
                  <a:tcPr/>
                </a:tc>
                <a:extLst>
                  <a:ext uri="{0D108BD9-81ED-4DB2-BD59-A6C34878D82A}">
                    <a16:rowId xmlns:a16="http://schemas.microsoft.com/office/drawing/2014/main" val="2289643200"/>
                  </a:ext>
                </a:extLst>
              </a:tr>
              <a:tr h="370840">
                <a:tc>
                  <a:txBody>
                    <a:bodyPr/>
                    <a:lstStyle/>
                    <a:p>
                      <a:r>
                        <a:rPr lang="pl-PL" dirty="0"/>
                        <a:t>5VB</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Samogaśnięcie</a:t>
                      </a:r>
                      <a:r>
                        <a:rPr lang="pl-PL" dirty="0"/>
                        <a:t> po 60s, próbka może być przepalona</a:t>
                      </a:r>
                    </a:p>
                  </a:txBody>
                  <a:tcPr/>
                </a:tc>
                <a:extLst>
                  <a:ext uri="{0D108BD9-81ED-4DB2-BD59-A6C34878D82A}">
                    <a16:rowId xmlns:a16="http://schemas.microsoft.com/office/drawing/2014/main" val="3568315494"/>
                  </a:ext>
                </a:extLst>
              </a:tr>
              <a:tr h="370840">
                <a:tc>
                  <a:txBody>
                    <a:bodyPr/>
                    <a:lstStyle/>
                    <a:p>
                      <a:r>
                        <a:rPr lang="pl-PL" dirty="0"/>
                        <a:t>V-0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Samogaśnięcie</a:t>
                      </a:r>
                      <a:r>
                        <a:rPr lang="pl-PL" dirty="0"/>
                        <a:t> po 10s, brak kapania zapalonych kropel</a:t>
                      </a:r>
                    </a:p>
                  </a:txBody>
                  <a:tcPr/>
                </a:tc>
                <a:extLst>
                  <a:ext uri="{0D108BD9-81ED-4DB2-BD59-A6C34878D82A}">
                    <a16:rowId xmlns:a16="http://schemas.microsoft.com/office/drawing/2014/main" val="46033465"/>
                  </a:ext>
                </a:extLst>
              </a:tr>
              <a:tr h="370840">
                <a:tc>
                  <a:txBody>
                    <a:bodyPr/>
                    <a:lstStyle/>
                    <a:p>
                      <a:r>
                        <a:rPr lang="pl-PL" dirty="0"/>
                        <a:t>V-1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Samogaśnięcie</a:t>
                      </a:r>
                      <a:r>
                        <a:rPr lang="pl-PL" dirty="0"/>
                        <a:t> po 60s, brak kapania zapalonych kropel</a:t>
                      </a:r>
                    </a:p>
                  </a:txBody>
                  <a:tcPr/>
                </a:tc>
                <a:extLst>
                  <a:ext uri="{0D108BD9-81ED-4DB2-BD59-A6C34878D82A}">
                    <a16:rowId xmlns:a16="http://schemas.microsoft.com/office/drawing/2014/main" val="1520917336"/>
                  </a:ext>
                </a:extLst>
              </a:tr>
              <a:tr h="370840">
                <a:tc>
                  <a:txBody>
                    <a:bodyPr/>
                    <a:lstStyle/>
                    <a:p>
                      <a:r>
                        <a:rPr lang="pl-PL" dirty="0"/>
                        <a:t>V-2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l-PL" dirty="0" err="1"/>
                        <a:t>Samogaśnięcie</a:t>
                      </a:r>
                      <a:r>
                        <a:rPr lang="pl-PL" dirty="0"/>
                        <a:t> po 60s, zapalone krople mogą się pojawić</a:t>
                      </a:r>
                    </a:p>
                  </a:txBody>
                  <a:tcPr/>
                </a:tc>
                <a:extLst>
                  <a:ext uri="{0D108BD9-81ED-4DB2-BD59-A6C34878D82A}">
                    <a16:rowId xmlns:a16="http://schemas.microsoft.com/office/drawing/2014/main" val="3537652504"/>
                  </a:ext>
                </a:extLst>
              </a:tr>
            </a:tbl>
          </a:graphicData>
        </a:graphic>
      </p:graphicFrame>
    </p:spTree>
    <p:extLst>
      <p:ext uri="{BB962C8B-B14F-4D97-AF65-F5344CB8AC3E}">
        <p14:creationId xmlns:p14="http://schemas.microsoft.com/office/powerpoint/2010/main" val="5075944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0D21-F672-437A-9F64-D3E6C130195B}"/>
              </a:ext>
            </a:extLst>
          </p:cNvPr>
          <p:cNvSpPr>
            <a:spLocks noGrp="1"/>
          </p:cNvSpPr>
          <p:nvPr>
            <p:ph type="title"/>
          </p:nvPr>
        </p:nvSpPr>
        <p:spPr/>
        <p:txBody>
          <a:bodyPr/>
          <a:lstStyle/>
          <a:p>
            <a:r>
              <a:rPr lang="en-US">
                <a:cs typeface="Calibri Light"/>
              </a:rPr>
              <a:t>Źródła</a:t>
            </a:r>
            <a:endParaRPr lang="en-US"/>
          </a:p>
        </p:txBody>
      </p:sp>
      <p:sp>
        <p:nvSpPr>
          <p:cNvPr id="3" name="Content Placeholder 2">
            <a:extLst>
              <a:ext uri="{FF2B5EF4-FFF2-40B4-BE49-F238E27FC236}">
                <a16:creationId xmlns:a16="http://schemas.microsoft.com/office/drawing/2014/main" id="{B4ABF299-8226-4FFA-8E4A-043F0B8B30E8}"/>
              </a:ext>
            </a:extLst>
          </p:cNvPr>
          <p:cNvSpPr>
            <a:spLocks noGrp="1"/>
          </p:cNvSpPr>
          <p:nvPr>
            <p:ph idx="1"/>
          </p:nvPr>
        </p:nvSpPr>
        <p:spPr/>
        <p:txBody>
          <a:bodyPr vert="horz" lIns="0" tIns="45720" rIns="0" bIns="45720" rtlCol="0" anchor="t">
            <a:normAutofit fontScale="92500"/>
          </a:bodyPr>
          <a:lstStyle/>
          <a:p>
            <a:pPr>
              <a:buFont typeface="Arial" panose="020F0502020204030204" pitchFamily="34" charset="0"/>
              <a:buChar char="•"/>
            </a:pPr>
            <a:r>
              <a:rPr lang="en-US" sz="2400" dirty="0">
                <a:cs typeface="Calibri" panose="020F0502020204030204"/>
              </a:rPr>
              <a:t>A. </a:t>
            </a:r>
            <a:r>
              <a:rPr lang="en-US" sz="2400" dirty="0" err="1">
                <a:cs typeface="Calibri" panose="020F0502020204030204"/>
              </a:rPr>
              <a:t>Lucherini</a:t>
            </a:r>
            <a:r>
              <a:rPr lang="en-US" sz="2400" dirty="0">
                <a:cs typeface="Calibri" panose="020F0502020204030204"/>
              </a:rPr>
              <a:t> </a:t>
            </a:r>
            <a:r>
              <a:rPr lang="en-US" sz="2400" dirty="0" err="1">
                <a:cs typeface="Calibri" panose="020F0502020204030204"/>
              </a:rPr>
              <a:t>i</a:t>
            </a:r>
            <a:r>
              <a:rPr lang="en-US" sz="2400" dirty="0">
                <a:cs typeface="Calibri" panose="020F0502020204030204"/>
              </a:rPr>
              <a:t> </a:t>
            </a:r>
            <a:r>
              <a:rPr lang="en-US" sz="2400" dirty="0" err="1">
                <a:cs typeface="Calibri" panose="020F0502020204030204"/>
              </a:rPr>
              <a:t>inni</a:t>
            </a:r>
            <a:r>
              <a:rPr lang="en-US" sz="2400" dirty="0">
                <a:cs typeface="Calibri" panose="020F0502020204030204"/>
              </a:rPr>
              <a:t> "</a:t>
            </a:r>
            <a:r>
              <a:rPr lang="en-US" sz="2400" dirty="0">
                <a:ea typeface="+mn-lt"/>
                <a:cs typeface="+mn-lt"/>
              </a:rPr>
              <a:t>Intumescent coatings used for the fire-safe design of steel structures: A review"</a:t>
            </a:r>
          </a:p>
          <a:p>
            <a:pPr>
              <a:buFont typeface="Arial" panose="020F0502020204030204" pitchFamily="34" charset="0"/>
              <a:buChar char="•"/>
            </a:pPr>
            <a:r>
              <a:rPr lang="en-US" sz="2400" dirty="0">
                <a:ea typeface="+mn-lt"/>
                <a:cs typeface="+mn-lt"/>
              </a:rPr>
              <a:t>J. </a:t>
            </a:r>
            <a:r>
              <a:rPr lang="en-US" sz="2400" dirty="0" err="1">
                <a:ea typeface="+mn-lt"/>
                <a:cs typeface="+mn-lt"/>
              </a:rPr>
              <a:t>Alongi</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inni</a:t>
            </a:r>
            <a:r>
              <a:rPr lang="en-US" sz="2400" dirty="0">
                <a:ea typeface="+mn-lt"/>
                <a:cs typeface="+mn-lt"/>
              </a:rPr>
              <a:t> "Intumescence: Tradition versus novelty. A comprehensive review"</a:t>
            </a:r>
            <a:endParaRPr lang="en-US" sz="2400" dirty="0">
              <a:cs typeface="Calibri" panose="020F0502020204030204"/>
            </a:endParaRPr>
          </a:p>
          <a:p>
            <a:pPr>
              <a:buFont typeface="Arial" panose="020F0502020204030204" pitchFamily="34" charset="0"/>
              <a:buChar char="•"/>
            </a:pPr>
            <a:r>
              <a:rPr lang="en-US" sz="2400" dirty="0">
                <a:ea typeface="+mn-lt"/>
                <a:cs typeface="+mn-lt"/>
              </a:rPr>
              <a:t>W. Zhao </a:t>
            </a:r>
            <a:r>
              <a:rPr lang="en-US" sz="2400" dirty="0" err="1">
                <a:ea typeface="+mn-lt"/>
                <a:cs typeface="+mn-lt"/>
              </a:rPr>
              <a:t>i</a:t>
            </a:r>
            <a:r>
              <a:rPr lang="en-US" sz="2400" dirty="0">
                <a:ea typeface="+mn-lt"/>
                <a:cs typeface="+mn-lt"/>
              </a:rPr>
              <a:t> </a:t>
            </a:r>
            <a:r>
              <a:rPr lang="en-US" sz="2400" dirty="0" err="1">
                <a:ea typeface="+mn-lt"/>
                <a:cs typeface="+mn-lt"/>
              </a:rPr>
              <a:t>inni</a:t>
            </a:r>
            <a:r>
              <a:rPr lang="en-US" sz="2400" dirty="0">
                <a:ea typeface="+mn-lt"/>
                <a:cs typeface="+mn-lt"/>
              </a:rPr>
              <a:t> "</a:t>
            </a:r>
            <a:r>
              <a:rPr lang="en-US" sz="2400" dirty="0">
                <a:cs typeface="Calibri" panose="020F0502020204030204"/>
              </a:rPr>
              <a:t>Flame</a:t>
            </a:r>
            <a:r>
              <a:rPr lang="en-US" sz="2400" dirty="0"/>
              <a:t> retardant treatments for polypropylene: Strategies and recent advances</a:t>
            </a:r>
            <a:r>
              <a:rPr lang="en-US" sz="2400" dirty="0">
                <a:cs typeface="Calibri"/>
              </a:rPr>
              <a:t>"</a:t>
            </a:r>
          </a:p>
          <a:p>
            <a:pPr>
              <a:buFont typeface="Arial" panose="020F0502020204030204" pitchFamily="34" charset="0"/>
              <a:buChar char="•"/>
            </a:pPr>
            <a:r>
              <a:rPr lang="en-US" sz="2400" dirty="0">
                <a:ea typeface="+mn-lt"/>
                <a:cs typeface="+mn-lt"/>
              </a:rPr>
              <a:t>G. </a:t>
            </a:r>
            <a:r>
              <a:rPr lang="en-US" sz="2400" dirty="0" err="1">
                <a:ea typeface="+mn-lt"/>
                <a:cs typeface="+mn-lt"/>
              </a:rPr>
              <a:t>Janowska</a:t>
            </a:r>
            <a:r>
              <a:rPr lang="en-US" sz="2400" dirty="0">
                <a:ea typeface="+mn-lt"/>
                <a:cs typeface="+mn-lt"/>
              </a:rPr>
              <a:t> </a:t>
            </a:r>
            <a:r>
              <a:rPr lang="en-US" sz="2400" dirty="0" err="1">
                <a:ea typeface="+mn-lt"/>
                <a:cs typeface="+mn-lt"/>
              </a:rPr>
              <a:t>i</a:t>
            </a:r>
            <a:r>
              <a:rPr lang="en-US" sz="2400" dirty="0">
                <a:ea typeface="+mn-lt"/>
                <a:cs typeface="+mn-lt"/>
              </a:rPr>
              <a:t> </a:t>
            </a:r>
            <a:r>
              <a:rPr lang="en-US" sz="2400" dirty="0" err="1">
                <a:ea typeface="+mn-lt"/>
                <a:cs typeface="+mn-lt"/>
              </a:rPr>
              <a:t>inni</a:t>
            </a:r>
            <a:r>
              <a:rPr lang="en-US" sz="2400" dirty="0">
                <a:ea typeface="+mn-lt"/>
                <a:cs typeface="+mn-lt"/>
              </a:rPr>
              <a:t> "</a:t>
            </a:r>
            <a:r>
              <a:rPr lang="en-US" sz="2400" dirty="0" err="1">
                <a:ea typeface="+mn-lt"/>
                <a:cs typeface="+mn-lt"/>
              </a:rPr>
              <a:t>Palność</a:t>
            </a:r>
            <a:r>
              <a:rPr lang="en-US" sz="2400" dirty="0">
                <a:ea typeface="+mn-lt"/>
                <a:cs typeface="+mn-lt"/>
              </a:rPr>
              <a:t> </a:t>
            </a:r>
            <a:r>
              <a:rPr lang="en-US" sz="2400" dirty="0" err="1">
                <a:ea typeface="+mn-lt"/>
                <a:cs typeface="+mn-lt"/>
              </a:rPr>
              <a:t>polimerów</a:t>
            </a:r>
            <a:r>
              <a:rPr lang="en-US" sz="2400" dirty="0">
                <a:ea typeface="+mn-lt"/>
                <a:cs typeface="+mn-lt"/>
              </a:rPr>
              <a:t> I </a:t>
            </a:r>
            <a:r>
              <a:rPr lang="en-US" sz="2400" dirty="0" err="1">
                <a:ea typeface="+mn-lt"/>
                <a:cs typeface="+mn-lt"/>
              </a:rPr>
              <a:t>materiałów</a:t>
            </a:r>
            <a:r>
              <a:rPr lang="en-US" sz="2400" dirty="0">
                <a:ea typeface="+mn-lt"/>
                <a:cs typeface="+mn-lt"/>
              </a:rPr>
              <a:t> </a:t>
            </a:r>
            <a:r>
              <a:rPr lang="en-US" sz="2400" dirty="0" err="1">
                <a:ea typeface="+mn-lt"/>
                <a:cs typeface="+mn-lt"/>
              </a:rPr>
              <a:t>polimerowych</a:t>
            </a:r>
            <a:r>
              <a:rPr lang="en-US" sz="2400" dirty="0">
                <a:ea typeface="+mn-lt"/>
                <a:cs typeface="+mn-lt"/>
              </a:rPr>
              <a:t>"</a:t>
            </a:r>
          </a:p>
          <a:p>
            <a:pPr>
              <a:buFont typeface="Arial" panose="020F0502020204030204" pitchFamily="34" charset="0"/>
              <a:buChar char="•"/>
            </a:pPr>
            <a:r>
              <a:rPr lang="en-US" sz="2400" dirty="0">
                <a:ea typeface="+mn-lt"/>
                <a:cs typeface="+mn-lt"/>
              </a:rPr>
              <a:t>S. Lu </a:t>
            </a:r>
            <a:r>
              <a:rPr lang="en-US" sz="2400" dirty="0" err="1">
                <a:ea typeface="+mn-lt"/>
                <a:cs typeface="+mn-lt"/>
              </a:rPr>
              <a:t>i</a:t>
            </a:r>
            <a:r>
              <a:rPr lang="en-US" sz="2400" dirty="0">
                <a:ea typeface="+mn-lt"/>
                <a:cs typeface="+mn-lt"/>
              </a:rPr>
              <a:t> </a:t>
            </a:r>
            <a:r>
              <a:rPr lang="en-US" sz="2400" dirty="0" err="1">
                <a:ea typeface="+mn-lt"/>
                <a:cs typeface="+mn-lt"/>
              </a:rPr>
              <a:t>inni</a:t>
            </a:r>
            <a:r>
              <a:rPr lang="en-US" sz="2400" dirty="0">
                <a:ea typeface="+mn-lt"/>
                <a:cs typeface="+mn-lt"/>
              </a:rPr>
              <a:t> "</a:t>
            </a:r>
            <a:r>
              <a:rPr lang="en-US" sz="2400" dirty="0"/>
              <a:t>Recent developments in the chemistry of halogen-free flame retardant pol</a:t>
            </a:r>
            <a:r>
              <a:rPr lang="en-US" dirty="0"/>
              <a:t>ymers</a:t>
            </a:r>
            <a:r>
              <a:rPr lang="en-US" dirty="0">
                <a:cs typeface="Calibri" panose="020F0502020204030204"/>
              </a:rPr>
              <a:t>„</a:t>
            </a:r>
            <a:endParaRPr lang="pl-PL" dirty="0">
              <a:cs typeface="Calibri" panose="020F0502020204030204"/>
            </a:endParaRPr>
          </a:p>
          <a:p>
            <a:pPr>
              <a:buFont typeface="Arial" panose="020F0502020204030204" pitchFamily="34" charset="0"/>
              <a:buChar char="•"/>
            </a:pPr>
            <a:r>
              <a:rPr lang="pl-PL" sz="2400" dirty="0" err="1">
                <a:cs typeface="Calibri" panose="020F0502020204030204"/>
              </a:rPr>
              <a:t>Nguyen</a:t>
            </a:r>
            <a:r>
              <a:rPr lang="pl-PL" sz="2400" dirty="0">
                <a:cs typeface="Calibri" panose="020F0502020204030204"/>
              </a:rPr>
              <a:t> V. C. i inni „</a:t>
            </a:r>
            <a:r>
              <a:rPr lang="en-US" sz="2400" dirty="0">
                <a:cs typeface="Calibri" panose="020F0502020204030204"/>
              </a:rPr>
              <a:t>Preparation of magnetic composite based on zinc oxide nanoparticles and chitosan as a photocatalyst for removal of reactive blue</a:t>
            </a:r>
            <a:r>
              <a:rPr lang="pl-PL" sz="2400" dirty="0">
                <a:cs typeface="Calibri" panose="020F0502020204030204"/>
              </a:rPr>
              <a:t>”</a:t>
            </a:r>
            <a:endParaRPr lang="en-US" sz="2400" dirty="0">
              <a:cs typeface="Calibri" panose="020F0502020204030204"/>
            </a:endParaRPr>
          </a:p>
        </p:txBody>
      </p:sp>
    </p:spTree>
    <p:extLst>
      <p:ext uri="{BB962C8B-B14F-4D97-AF65-F5344CB8AC3E}">
        <p14:creationId xmlns:p14="http://schemas.microsoft.com/office/powerpoint/2010/main" val="3125423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F0AF5-4557-49E5-AF68-C73CA40B5A1C}"/>
              </a:ext>
            </a:extLst>
          </p:cNvPr>
          <p:cNvSpPr>
            <a:spLocks noGrp="1"/>
          </p:cNvSpPr>
          <p:nvPr>
            <p:ph type="title"/>
          </p:nvPr>
        </p:nvSpPr>
        <p:spPr>
          <a:xfrm>
            <a:off x="3836504" y="758952"/>
            <a:ext cx="7319175" cy="3566160"/>
          </a:xfrm>
        </p:spPr>
        <p:txBody>
          <a:bodyPr vert="horz" lIns="91440" tIns="45720" rIns="91440" bIns="45720" rtlCol="0" anchor="b" anchorCtr="0">
            <a:noAutofit/>
          </a:bodyPr>
          <a:lstStyle/>
          <a:p>
            <a:r>
              <a:rPr lang="en-US" sz="5400" dirty="0" err="1">
                <a:cs typeface="Calibri Light"/>
              </a:rPr>
              <a:t>Odporność</a:t>
            </a:r>
            <a:r>
              <a:rPr lang="en-US" sz="5400" dirty="0">
                <a:cs typeface="Calibri Light"/>
              </a:rPr>
              <a:t> </a:t>
            </a:r>
            <a:r>
              <a:rPr lang="en-US" sz="5400" dirty="0" err="1">
                <a:cs typeface="Calibri Light"/>
              </a:rPr>
              <a:t>przeciwogniowa</a:t>
            </a:r>
            <a:r>
              <a:rPr lang="en-US" sz="5400" dirty="0">
                <a:cs typeface="Calibri Light"/>
              </a:rPr>
              <a:t> w </a:t>
            </a:r>
            <a:r>
              <a:rPr lang="en-US" sz="5400" dirty="0" err="1">
                <a:cs typeface="Calibri Light"/>
              </a:rPr>
              <a:t>budownictwie</a:t>
            </a:r>
            <a:endParaRPr lang="en-US" sz="5400" dirty="0">
              <a:cs typeface="Calibri Light"/>
            </a:endParaRPr>
          </a:p>
        </p:txBody>
      </p:sp>
      <p:pic>
        <p:nvPicPr>
          <p:cNvPr id="5" name="Obraz 4" descr="Obraz zawierający ogień, fabryka, dym, rozmyty&#10;&#10;Opis wygenerowany automatycznie">
            <a:extLst>
              <a:ext uri="{FF2B5EF4-FFF2-40B4-BE49-F238E27FC236}">
                <a16:creationId xmlns:a16="http://schemas.microsoft.com/office/drawing/2014/main" id="{4FC6F1D3-71CB-4C0E-8AA9-4E6115DA66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336" y="2202399"/>
            <a:ext cx="3167833" cy="2111889"/>
          </a:xfrm>
          <a:prstGeom prst="rect">
            <a:avLst/>
          </a:prstGeom>
        </p:spPr>
      </p:pic>
    </p:spTree>
    <p:extLst>
      <p:ext uri="{BB962C8B-B14F-4D97-AF65-F5344CB8AC3E}">
        <p14:creationId xmlns:p14="http://schemas.microsoft.com/office/powerpoint/2010/main" val="29945256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Ogień i ciepło</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2308324"/>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pl-PL" sz="1600" dirty="0">
                <a:solidFill>
                  <a:srgbClr val="FFFFFF"/>
                </a:solidFill>
                <a:cs typeface="Calibri"/>
              </a:rPr>
              <a:t>Wielkość pożaru mierzona jest poprzez ilość ciepła wydzielonego w jego trakcie</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Ogień i ciepło wydzielone w trakcie pożaru nawzajem na siebie </a:t>
            </a:r>
            <a:r>
              <a:rPr lang="pl-PL" sz="1600" dirty="0" err="1">
                <a:solidFill>
                  <a:srgbClr val="FFFFFF"/>
                </a:solidFill>
                <a:cs typeface="Calibri"/>
              </a:rPr>
              <a:t>oddziaływują</a:t>
            </a:r>
            <a:r>
              <a:rPr lang="pl-PL" sz="1600" dirty="0">
                <a:solidFill>
                  <a:srgbClr val="FFFFFF"/>
                </a:solidFill>
                <a:cs typeface="Calibri"/>
              </a:rPr>
              <a:t> tworząc sprzężenie zwrotne sprzyjające propagacji pożaru</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13" name="Picture 8">
            <a:extLst>
              <a:ext uri="{FF2B5EF4-FFF2-40B4-BE49-F238E27FC236}">
                <a16:creationId xmlns:a16="http://schemas.microsoft.com/office/drawing/2014/main" id="{21B73B87-C657-4867-9E5A-0F3B0A0FA092}"/>
              </a:ext>
            </a:extLst>
          </p:cNvPr>
          <p:cNvPicPr>
            <a:picLocks noChangeAspect="1"/>
          </p:cNvPicPr>
          <p:nvPr/>
        </p:nvPicPr>
        <p:blipFill>
          <a:blip r:embed="rId2"/>
          <a:stretch>
            <a:fillRect/>
          </a:stretch>
        </p:blipFill>
        <p:spPr>
          <a:xfrm>
            <a:off x="4295095" y="2532009"/>
            <a:ext cx="7694839" cy="1961804"/>
          </a:xfrm>
          <a:prstGeom prst="rect">
            <a:avLst/>
          </a:prstGeom>
        </p:spPr>
      </p:pic>
    </p:spTree>
    <p:extLst>
      <p:ext uri="{BB962C8B-B14F-4D97-AF65-F5344CB8AC3E}">
        <p14:creationId xmlns:p14="http://schemas.microsoft.com/office/powerpoint/2010/main" val="10417554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Typowe efekty oddziaływania ciepła na materiały budowalne</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4031873"/>
          </a:xfrm>
          <a:prstGeom prst="rect">
            <a:avLst/>
          </a:prstGeom>
          <a:noFill/>
        </p:spPr>
        <p:txBody>
          <a:bodyPr wrap="square" lIns="91440" tIns="45720" rIns="91440" bIns="45720" rtlCol="0" anchor="t">
            <a:spAutoFit/>
          </a:bodyPr>
          <a:lstStyle/>
          <a:p>
            <a:pPr>
              <a:buFont typeface="Calibri" panose="020F0502020204030204" pitchFamily="34" charset="0"/>
              <a:buChar char="•"/>
            </a:pPr>
            <a:r>
              <a:rPr lang="pl-PL" sz="1600" dirty="0">
                <a:solidFill>
                  <a:srgbClr val="FFFFFF"/>
                </a:solidFill>
                <a:cs typeface="Calibri"/>
              </a:rPr>
              <a:t>Stal – utrata połowy wytrzymałości w temperaturze około 500</a:t>
            </a:r>
            <a:r>
              <a:rPr lang="en-US" sz="1600" dirty="0">
                <a:solidFill>
                  <a:srgbClr val="FFFFFF"/>
                </a:solidFill>
                <a:cs typeface="Calibri"/>
              </a:rPr>
              <a:t>°C </a:t>
            </a:r>
            <a:endParaRPr lang="pl-PL" sz="1600" dirty="0">
              <a:solidFill>
                <a:srgbClr val="FFFFFF"/>
              </a:solidFill>
              <a:cs typeface="Calibri"/>
            </a:endParaRP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Drewno – pali się ze stałą szybkością – elementy nośne tracą wraz z czasem swój przekrój</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Beton – jest odporny na działanie wysokich temperatur, jednak zbrojenie musi być odpowiednio izolowane jako, że jest wykonywane zazwyczaj ze stali</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Cegły – są odporne na niszczące działanie pożaru</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5" name="Obraz 4" descr="Obraz zawierający dym, niebo, zewnętrzne, fabryka&#10;&#10;Opis wygenerowany automatycznie">
            <a:extLst>
              <a:ext uri="{FF2B5EF4-FFF2-40B4-BE49-F238E27FC236}">
                <a16:creationId xmlns:a16="http://schemas.microsoft.com/office/drawing/2014/main" id="{D524DE4B-C30D-4E53-A2D3-3DF777A90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7996" y="1335416"/>
            <a:ext cx="7223182" cy="4063040"/>
          </a:xfrm>
          <a:prstGeom prst="rect">
            <a:avLst/>
          </a:prstGeom>
        </p:spPr>
      </p:pic>
    </p:spTree>
    <p:extLst>
      <p:ext uri="{BB962C8B-B14F-4D97-AF65-F5344CB8AC3E}">
        <p14:creationId xmlns:p14="http://schemas.microsoft.com/office/powerpoint/2010/main" val="25940306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Klasy odporności ogniowej</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293209"/>
          </a:xfrm>
          <a:prstGeom prst="rect">
            <a:avLst/>
          </a:prstGeom>
          <a:noFill/>
        </p:spPr>
        <p:txBody>
          <a:bodyPr wrap="square" lIns="91440" tIns="45720" rIns="91440" bIns="45720" rtlCol="0" anchor="t">
            <a:spAutoFit/>
          </a:bodyPr>
          <a:lstStyle/>
          <a:p>
            <a:r>
              <a:rPr lang="pl-PL" sz="1600" dirty="0">
                <a:solidFill>
                  <a:srgbClr val="FFFFFF"/>
                </a:solidFill>
                <a:cs typeface="Calibri"/>
              </a:rPr>
              <a:t> Oznaczenia w tabeli:</a:t>
            </a:r>
          </a:p>
          <a:p>
            <a:pPr>
              <a:buFont typeface="Calibri" panose="020F0502020204030204" pitchFamily="34" charset="0"/>
              <a:buChar char="•"/>
            </a:pPr>
            <a:r>
              <a:rPr lang="pl-PL" sz="1600" dirty="0">
                <a:solidFill>
                  <a:srgbClr val="FFFFFF"/>
                </a:solidFill>
                <a:cs typeface="Calibri"/>
              </a:rPr>
              <a:t>R – nośność ogniowa</a:t>
            </a:r>
          </a:p>
          <a:p>
            <a:pPr>
              <a:buFont typeface="Calibri" panose="020F0502020204030204" pitchFamily="34" charset="0"/>
              <a:buChar char="•"/>
            </a:pPr>
            <a:r>
              <a:rPr lang="pl-PL" sz="1600" dirty="0">
                <a:solidFill>
                  <a:srgbClr val="FFFFFF"/>
                </a:solidFill>
                <a:cs typeface="Calibri"/>
              </a:rPr>
              <a:t>E – szczelność ogniowa</a:t>
            </a:r>
          </a:p>
          <a:p>
            <a:pPr>
              <a:buFont typeface="Calibri" panose="020F0502020204030204" pitchFamily="34" charset="0"/>
              <a:buChar char="•"/>
            </a:pPr>
            <a:r>
              <a:rPr lang="pl-PL" sz="1600" dirty="0">
                <a:solidFill>
                  <a:srgbClr val="FFFFFF"/>
                </a:solidFill>
                <a:cs typeface="Calibri"/>
              </a:rPr>
              <a:t>I – izolacyjność ogniowa</a:t>
            </a:r>
          </a:p>
          <a:p>
            <a:pPr>
              <a:buFont typeface="Calibri" panose="020F0502020204030204" pitchFamily="34" charset="0"/>
              <a:buChar char="•"/>
            </a:pPr>
            <a:r>
              <a:rPr lang="pl-PL" sz="1600" dirty="0">
                <a:solidFill>
                  <a:srgbClr val="FFFFFF"/>
                </a:solidFill>
                <a:cs typeface="Calibri"/>
              </a:rPr>
              <a:t>Liczba – czas w minutach</a:t>
            </a: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endParaRPr lang="pl-PL" sz="1600" dirty="0">
              <a:solidFill>
                <a:srgbClr val="FFFFFF"/>
              </a:solidFill>
              <a:cs typeface="Calibri"/>
            </a:endParaRPr>
          </a:p>
          <a:p>
            <a:pPr>
              <a:buFont typeface="Calibri" panose="020F0502020204030204" pitchFamily="34" charset="0"/>
              <a:buChar char="•"/>
            </a:pPr>
            <a:r>
              <a:rPr lang="pl-PL" sz="1600" dirty="0">
                <a:solidFill>
                  <a:srgbClr val="FFFFFF"/>
                </a:solidFill>
                <a:cs typeface="Calibri"/>
              </a:rPr>
              <a:t>Przykłady klasy pożarowej budynków:</a:t>
            </a:r>
            <a:br>
              <a:rPr lang="pl-PL" sz="1600" dirty="0">
                <a:solidFill>
                  <a:srgbClr val="FFFFFF"/>
                </a:solidFill>
                <a:cs typeface="Calibri"/>
              </a:rPr>
            </a:br>
            <a:r>
              <a:rPr lang="pl-PL" sz="1600" dirty="0">
                <a:solidFill>
                  <a:srgbClr val="FFFFFF"/>
                </a:solidFill>
                <a:cs typeface="Calibri"/>
              </a:rPr>
              <a:t>- Unity Centre „</a:t>
            </a:r>
            <a:r>
              <a:rPr lang="pl-PL" sz="1600" dirty="0" err="1">
                <a:solidFill>
                  <a:srgbClr val="FFFFFF"/>
                </a:solidFill>
                <a:cs typeface="Calibri"/>
              </a:rPr>
              <a:t>Szkieletor</a:t>
            </a:r>
            <a:r>
              <a:rPr lang="pl-PL" sz="1600" dirty="0">
                <a:solidFill>
                  <a:srgbClr val="FFFFFF"/>
                </a:solidFill>
                <a:cs typeface="Calibri"/>
              </a:rPr>
              <a:t>” – A</a:t>
            </a:r>
            <a:br>
              <a:rPr lang="pl-PL" sz="1600" dirty="0">
                <a:solidFill>
                  <a:srgbClr val="FFFFFF"/>
                </a:solidFill>
                <a:cs typeface="Calibri"/>
              </a:rPr>
            </a:br>
            <a:r>
              <a:rPr lang="pl-PL" sz="1600" dirty="0">
                <a:solidFill>
                  <a:srgbClr val="FFFFFF"/>
                </a:solidFill>
                <a:cs typeface="Calibri"/>
              </a:rPr>
              <a:t>- Budynek A3 AGH – B</a:t>
            </a:r>
            <a:br>
              <a:rPr lang="pl-PL" sz="1600" dirty="0">
                <a:solidFill>
                  <a:srgbClr val="FFFFFF"/>
                </a:solidFill>
                <a:cs typeface="Calibri"/>
              </a:rPr>
            </a:br>
            <a:r>
              <a:rPr lang="pl-PL" sz="1600" dirty="0">
                <a:solidFill>
                  <a:srgbClr val="FFFFFF"/>
                </a:solidFill>
                <a:cs typeface="Calibri"/>
              </a:rPr>
              <a:t>- Blok mieszkalny 5 kondygnacji – C</a:t>
            </a:r>
            <a:br>
              <a:rPr lang="pl-PL" sz="1600" dirty="0">
                <a:solidFill>
                  <a:srgbClr val="FFFFFF"/>
                </a:solidFill>
                <a:cs typeface="Calibri"/>
              </a:rPr>
            </a:br>
            <a:r>
              <a:rPr lang="pl-PL" sz="1600" dirty="0">
                <a:solidFill>
                  <a:srgbClr val="FFFFFF"/>
                </a:solidFill>
                <a:cs typeface="Calibri"/>
              </a:rPr>
              <a:t>- Domek jednorodzinny - D</a:t>
            </a: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4" name="Obraz 3">
            <a:extLst>
              <a:ext uri="{FF2B5EF4-FFF2-40B4-BE49-F238E27FC236}">
                <a16:creationId xmlns:a16="http://schemas.microsoft.com/office/drawing/2014/main" id="{31A8FA8A-DA3E-4616-A9D8-76EEB4720698}"/>
              </a:ext>
            </a:extLst>
          </p:cNvPr>
          <p:cNvPicPr>
            <a:picLocks noChangeAspect="1"/>
          </p:cNvPicPr>
          <p:nvPr/>
        </p:nvPicPr>
        <p:blipFill>
          <a:blip r:embed="rId2"/>
          <a:stretch>
            <a:fillRect/>
          </a:stretch>
        </p:blipFill>
        <p:spPr>
          <a:xfrm>
            <a:off x="4524724" y="1576129"/>
            <a:ext cx="7287642" cy="3705742"/>
          </a:xfrm>
          <a:prstGeom prst="rect">
            <a:avLst/>
          </a:prstGeom>
        </p:spPr>
      </p:pic>
    </p:spTree>
    <p:extLst>
      <p:ext uri="{BB962C8B-B14F-4D97-AF65-F5344CB8AC3E}">
        <p14:creationId xmlns:p14="http://schemas.microsoft.com/office/powerpoint/2010/main" val="31448265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80F0AF5-4557-49E5-AF68-C73CA40B5A1C}"/>
              </a:ext>
            </a:extLst>
          </p:cNvPr>
          <p:cNvSpPr>
            <a:spLocks noGrp="1"/>
          </p:cNvSpPr>
          <p:nvPr>
            <p:ph type="title"/>
          </p:nvPr>
        </p:nvSpPr>
        <p:spPr>
          <a:xfrm>
            <a:off x="3836504" y="758952"/>
            <a:ext cx="7319175" cy="3566160"/>
          </a:xfrm>
        </p:spPr>
        <p:txBody>
          <a:bodyPr vert="horz" lIns="91440" tIns="45720" rIns="91440" bIns="45720" rtlCol="0" anchor="b" anchorCtr="0">
            <a:noAutofit/>
          </a:bodyPr>
          <a:lstStyle/>
          <a:p>
            <a:r>
              <a:rPr lang="pl-PL" sz="5400" dirty="0">
                <a:cs typeface="Calibri Light"/>
              </a:rPr>
              <a:t>Materiały kompozytowe funkcjonalne</a:t>
            </a:r>
            <a:endParaRPr lang="en-US" sz="5400" dirty="0">
              <a:cs typeface="Calibri Light"/>
            </a:endParaRPr>
          </a:p>
        </p:txBody>
      </p:sp>
      <p:pic>
        <p:nvPicPr>
          <p:cNvPr id="4" name="Obraz 3" descr="Obraz zawierający meble, siedzenie, krzesło&#10;&#10;Opis wygenerowany automatycznie">
            <a:extLst>
              <a:ext uri="{FF2B5EF4-FFF2-40B4-BE49-F238E27FC236}">
                <a16:creationId xmlns:a16="http://schemas.microsoft.com/office/drawing/2014/main" id="{51201AB0-10E3-4EA7-92BD-50F0F16F6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04" y="2542032"/>
            <a:ext cx="3099500" cy="1752460"/>
          </a:xfrm>
          <a:prstGeom prst="rect">
            <a:avLst/>
          </a:prstGeom>
        </p:spPr>
      </p:pic>
    </p:spTree>
    <p:extLst>
      <p:ext uri="{BB962C8B-B14F-4D97-AF65-F5344CB8AC3E}">
        <p14:creationId xmlns:p14="http://schemas.microsoft.com/office/powerpoint/2010/main" val="2424492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Kompozyty funkcjonalne a strukturalne</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293209"/>
          </a:xfrm>
          <a:prstGeom prst="rect">
            <a:avLst/>
          </a:prstGeom>
          <a:noFill/>
        </p:spPr>
        <p:txBody>
          <a:bodyPr wrap="square" lIns="91440" tIns="45720" rIns="91440" bIns="45720" rtlCol="0" anchor="t">
            <a:spAutoFit/>
          </a:bodyPr>
          <a:lstStyle/>
          <a:p>
            <a:r>
              <a:rPr lang="pl-PL" sz="1600" dirty="0">
                <a:solidFill>
                  <a:srgbClr val="FFFFFF"/>
                </a:solidFill>
                <a:cs typeface="Calibri"/>
              </a:rPr>
              <a:t>Kompozyty funkcjonalne różnią się od kompozytów strukturalnych tym, że nie są projektowane pod kątem przenoszenia obciążeń, a spełniania określonej funkcji</a:t>
            </a:r>
          </a:p>
          <a:p>
            <a:endParaRPr lang="pl-PL" sz="1600" dirty="0">
              <a:solidFill>
                <a:srgbClr val="FFFFFF"/>
              </a:solidFill>
              <a:cs typeface="Calibri"/>
            </a:endParaRPr>
          </a:p>
          <a:p>
            <a:r>
              <a:rPr lang="pl-PL" sz="1600" dirty="0">
                <a:solidFill>
                  <a:srgbClr val="FFFFFF"/>
                </a:solidFill>
                <a:cs typeface="Calibri"/>
              </a:rPr>
              <a:t>Właściwościami pożądanymi w takich kompozytach zazwyczaj są:</a:t>
            </a:r>
          </a:p>
          <a:p>
            <a:r>
              <a:rPr lang="pl-PL" sz="1600" dirty="0">
                <a:solidFill>
                  <a:srgbClr val="FFFFFF"/>
                </a:solidFill>
                <a:cs typeface="Calibri"/>
              </a:rPr>
              <a:t>- Przewodnictwo elektryczne</a:t>
            </a:r>
          </a:p>
          <a:p>
            <a:r>
              <a:rPr lang="pl-PL" sz="1600" dirty="0">
                <a:solidFill>
                  <a:srgbClr val="FFFFFF"/>
                </a:solidFill>
                <a:cs typeface="Calibri"/>
              </a:rPr>
              <a:t>- Właściwości </a:t>
            </a:r>
            <a:r>
              <a:rPr lang="pl-PL" sz="1600" dirty="0" err="1">
                <a:solidFill>
                  <a:srgbClr val="FFFFFF"/>
                </a:solidFill>
                <a:cs typeface="Calibri"/>
              </a:rPr>
              <a:t>magnetczne</a:t>
            </a:r>
            <a:br>
              <a:rPr lang="pl-PL" sz="1600" dirty="0">
                <a:solidFill>
                  <a:srgbClr val="FFFFFF"/>
                </a:solidFill>
                <a:cs typeface="Calibri"/>
              </a:rPr>
            </a:br>
            <a:r>
              <a:rPr lang="pl-PL" sz="1600" dirty="0">
                <a:solidFill>
                  <a:srgbClr val="FFFFFF"/>
                </a:solidFill>
                <a:cs typeface="Calibri"/>
              </a:rPr>
              <a:t>- Właściwości termiczne</a:t>
            </a:r>
            <a:br>
              <a:rPr lang="pl-PL" sz="1600" dirty="0">
                <a:solidFill>
                  <a:srgbClr val="FFFFFF"/>
                </a:solidFill>
                <a:cs typeface="Calibri"/>
              </a:rPr>
            </a:br>
            <a:r>
              <a:rPr lang="pl-PL" sz="1600" dirty="0">
                <a:solidFill>
                  <a:srgbClr val="FFFFFF"/>
                </a:solidFill>
                <a:cs typeface="Calibri"/>
              </a:rPr>
              <a:t>- Materiały inteligentne</a:t>
            </a: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5" name="Obraz 4">
            <a:extLst>
              <a:ext uri="{FF2B5EF4-FFF2-40B4-BE49-F238E27FC236}">
                <a16:creationId xmlns:a16="http://schemas.microsoft.com/office/drawing/2014/main" id="{0ABA3F58-0B91-4D6A-A19B-1AD1B734DF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0935" y="1143000"/>
            <a:ext cx="7620000" cy="4572000"/>
          </a:xfrm>
          <a:prstGeom prst="rect">
            <a:avLst/>
          </a:prstGeom>
        </p:spPr>
      </p:pic>
    </p:spTree>
    <p:extLst>
      <p:ext uri="{BB962C8B-B14F-4D97-AF65-F5344CB8AC3E}">
        <p14:creationId xmlns:p14="http://schemas.microsoft.com/office/powerpoint/2010/main" val="1462445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7D379150-F6B4-45C8-BE10-6B278AD40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29">
            <a:extLst>
              <a:ext uri="{FF2B5EF4-FFF2-40B4-BE49-F238E27FC236}">
                <a16:creationId xmlns:a16="http://schemas.microsoft.com/office/drawing/2014/main" id="{5FFCF544-A370-4A5D-A95F-CA6E0E7191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2" name="Straight Connector 31">
            <a:extLst>
              <a:ext uri="{FF2B5EF4-FFF2-40B4-BE49-F238E27FC236}">
                <a16:creationId xmlns:a16="http://schemas.microsoft.com/office/drawing/2014/main" id="{6EEB3B97-A638-498B-8083-54191CE71E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4" name="Rectangle 33">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ytuł 1">
            <a:extLst>
              <a:ext uri="{FF2B5EF4-FFF2-40B4-BE49-F238E27FC236}">
                <a16:creationId xmlns:a16="http://schemas.microsoft.com/office/drawing/2014/main" id="{D660C46A-65BC-4ADC-8BE0-7233967F6DF4}"/>
              </a:ext>
            </a:extLst>
          </p:cNvPr>
          <p:cNvSpPr>
            <a:spLocks noGrp="1"/>
          </p:cNvSpPr>
          <p:nvPr>
            <p:ph type="title"/>
          </p:nvPr>
        </p:nvSpPr>
        <p:spPr>
          <a:xfrm>
            <a:off x="256853" y="369339"/>
            <a:ext cx="3546259" cy="2103875"/>
          </a:xfrm>
        </p:spPr>
        <p:txBody>
          <a:bodyPr vert="horz" lIns="91440" tIns="45720" rIns="91440" bIns="45720" rtlCol="0" anchor="b">
            <a:normAutofit/>
          </a:bodyPr>
          <a:lstStyle/>
          <a:p>
            <a:r>
              <a:rPr lang="pl-PL" sz="2800" b="1" dirty="0">
                <a:solidFill>
                  <a:schemeClr val="bg1"/>
                </a:solidFill>
                <a:cs typeface="Calibri Light"/>
              </a:rPr>
              <a:t>Kompozyty przewodzące</a:t>
            </a:r>
            <a:endParaRPr lang="en-US" sz="2800" b="1" dirty="0">
              <a:solidFill>
                <a:schemeClr val="bg1"/>
              </a:solidFill>
              <a:cs typeface="Calibri Light"/>
            </a:endParaRPr>
          </a:p>
        </p:txBody>
      </p:sp>
      <p:sp>
        <p:nvSpPr>
          <p:cNvPr id="38" name="Rectangle 37">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pole tekstowe 6">
            <a:extLst>
              <a:ext uri="{FF2B5EF4-FFF2-40B4-BE49-F238E27FC236}">
                <a16:creationId xmlns:a16="http://schemas.microsoft.com/office/drawing/2014/main" id="{23190483-13CB-4DCB-B8ED-C29D124E97B1}"/>
              </a:ext>
            </a:extLst>
          </p:cNvPr>
          <p:cNvSpPr txBox="1"/>
          <p:nvPr/>
        </p:nvSpPr>
        <p:spPr>
          <a:xfrm>
            <a:off x="256854" y="2863089"/>
            <a:ext cx="3546259" cy="3785652"/>
          </a:xfrm>
          <a:prstGeom prst="rect">
            <a:avLst/>
          </a:prstGeom>
          <a:noFill/>
        </p:spPr>
        <p:txBody>
          <a:bodyPr wrap="square" lIns="91440" tIns="45720" rIns="91440" bIns="45720" rtlCol="0" anchor="t">
            <a:spAutoFit/>
          </a:bodyPr>
          <a:lstStyle/>
          <a:p>
            <a:r>
              <a:rPr lang="pl-PL" sz="1600" dirty="0">
                <a:solidFill>
                  <a:srgbClr val="FFFFFF"/>
                </a:solidFill>
                <a:cs typeface="Calibri"/>
              </a:rPr>
              <a:t>Kompozyty przewodzące zazwyczaj składają się z żywicy lub innej osnowy polimerowej oraz wypełniacza przewodzącego</a:t>
            </a:r>
          </a:p>
          <a:p>
            <a:endParaRPr lang="pl-PL" sz="1600" dirty="0">
              <a:solidFill>
                <a:srgbClr val="FFFFFF"/>
              </a:solidFill>
              <a:cs typeface="Calibri"/>
            </a:endParaRPr>
          </a:p>
          <a:p>
            <a:r>
              <a:rPr lang="pl-PL" sz="1600" dirty="0">
                <a:solidFill>
                  <a:srgbClr val="FFFFFF"/>
                </a:solidFill>
                <a:cs typeface="Calibri"/>
              </a:rPr>
              <a:t>Wypełniaczem takim mogą być proszki metalowe, lub materiały węglowe, takie jak grafit, grafen w różnych formach, czy nanorurki węglowe</a:t>
            </a:r>
          </a:p>
          <a:p>
            <a:endParaRPr lang="pl-PL" sz="1600" dirty="0">
              <a:solidFill>
                <a:srgbClr val="FFFFFF"/>
              </a:solidFill>
              <a:cs typeface="Calibri"/>
            </a:endParaRPr>
          </a:p>
          <a:p>
            <a:r>
              <a:rPr lang="pl-PL" sz="1600" dirty="0">
                <a:solidFill>
                  <a:srgbClr val="FFFFFF"/>
                </a:solidFill>
                <a:cs typeface="Calibri"/>
              </a:rPr>
              <a:t>Kompozyty te oferują niską gęstość i możliwości używania ich np. jako kleje przy jednoczesnym dostosowaniu ich przewodności</a:t>
            </a:r>
          </a:p>
          <a:p>
            <a:pPr>
              <a:buFont typeface="Calibri" panose="020F0502020204030204" pitchFamily="34" charset="0"/>
              <a:buChar char="•"/>
            </a:pPr>
            <a:endParaRPr lang="en-US" sz="1600" dirty="0">
              <a:solidFill>
                <a:srgbClr val="FFFFFF"/>
              </a:solidFill>
              <a:cs typeface="Calibri"/>
            </a:endParaRPr>
          </a:p>
        </p:txBody>
      </p:sp>
      <p:cxnSp>
        <p:nvCxnSpPr>
          <p:cNvPr id="24" name="Łącznik prosty 23">
            <a:extLst>
              <a:ext uri="{FF2B5EF4-FFF2-40B4-BE49-F238E27FC236}">
                <a16:creationId xmlns:a16="http://schemas.microsoft.com/office/drawing/2014/main" id="{7D405311-811F-4C25-84B4-809848048335}"/>
              </a:ext>
            </a:extLst>
          </p:cNvPr>
          <p:cNvCxnSpPr/>
          <p:nvPr/>
        </p:nvCxnSpPr>
        <p:spPr>
          <a:xfrm>
            <a:off x="380144" y="2588154"/>
            <a:ext cx="3186010" cy="0"/>
          </a:xfrm>
          <a:prstGeom prst="line">
            <a:avLst/>
          </a:prstGeom>
          <a:ln>
            <a:solidFill>
              <a:schemeClr val="bg1"/>
            </a:solidFill>
          </a:ln>
        </p:spPr>
        <p:style>
          <a:lnRef idx="3">
            <a:schemeClr val="accent1"/>
          </a:lnRef>
          <a:fillRef idx="0">
            <a:schemeClr val="accent1"/>
          </a:fillRef>
          <a:effectRef idx="2">
            <a:schemeClr val="accent1"/>
          </a:effectRef>
          <a:fontRef idx="minor">
            <a:schemeClr val="tx1"/>
          </a:fontRef>
        </p:style>
      </p:cxnSp>
      <p:pic>
        <p:nvPicPr>
          <p:cNvPr id="6" name="Obraz 5">
            <a:extLst>
              <a:ext uri="{FF2B5EF4-FFF2-40B4-BE49-F238E27FC236}">
                <a16:creationId xmlns:a16="http://schemas.microsoft.com/office/drawing/2014/main" id="{03334AD9-F78D-4D62-8F6B-22EBA4DBA841}"/>
              </a:ext>
            </a:extLst>
          </p:cNvPr>
          <p:cNvPicPr>
            <a:picLocks noChangeAspect="1"/>
          </p:cNvPicPr>
          <p:nvPr/>
        </p:nvPicPr>
        <p:blipFill rotWithShape="1">
          <a:blip r:embed="rId2">
            <a:extLst>
              <a:ext uri="{28A0092B-C50C-407E-A947-70E740481C1C}">
                <a14:useLocalDpi xmlns:a14="http://schemas.microsoft.com/office/drawing/2010/main" val="0"/>
              </a:ext>
            </a:extLst>
          </a:blip>
          <a:srcRect l="56641"/>
          <a:stretch/>
        </p:blipFill>
        <p:spPr>
          <a:xfrm>
            <a:off x="5835317" y="1270212"/>
            <a:ext cx="4855511" cy="4317575"/>
          </a:xfrm>
          <a:prstGeom prst="rect">
            <a:avLst/>
          </a:prstGeom>
        </p:spPr>
      </p:pic>
    </p:spTree>
    <p:extLst>
      <p:ext uri="{BB962C8B-B14F-4D97-AF65-F5344CB8AC3E}">
        <p14:creationId xmlns:p14="http://schemas.microsoft.com/office/powerpoint/2010/main" val="3130077304"/>
      </p:ext>
    </p:extLst>
  </p:cSld>
  <p:clrMapOvr>
    <a:masterClrMapping/>
  </p:clrMapOvr>
</p:sld>
</file>

<file path=ppt/theme/theme1.xml><?xml version="1.0" encoding="utf-8"?>
<a:theme xmlns:a="http://schemas.openxmlformats.org/drawingml/2006/main" name="Retrospekcja">
  <a:themeElements>
    <a:clrScheme name="Retrospekcj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kcj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kcj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7FA77CC7A40DF04B94A93A9FD31E8D46" ma:contentTypeVersion="4" ma:contentTypeDescription="Utwórz nowy dokument." ma:contentTypeScope="" ma:versionID="b55ce27ea5f1d3088805b75f86a2c656">
  <xsd:schema xmlns:xsd="http://www.w3.org/2001/XMLSchema" xmlns:xs="http://www.w3.org/2001/XMLSchema" xmlns:p="http://schemas.microsoft.com/office/2006/metadata/properties" xmlns:ns3="a783cfe3-27de-4c7e-9408-da43bdb33801" targetNamespace="http://schemas.microsoft.com/office/2006/metadata/properties" ma:root="true" ma:fieldsID="4792b92816e6f97a1e15179fd007aa46" ns3:_="">
    <xsd:import namespace="a783cfe3-27de-4c7e-9408-da43bdb3380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83cfe3-27de-4c7e-9408-da43bdb3380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zawartości"/>
        <xsd:element ref="dc:title" minOccurs="0" maxOccurs="1" ma:index="4" ma:displayName="Tytuł"/>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40AFF95-08C2-48E9-99BD-2A2898CC45FD}">
  <ds:schemaRefs>
    <ds:schemaRef ds:uri="http://schemas.microsoft.com/sharepoint/v3/contenttype/forms"/>
  </ds:schemaRefs>
</ds:datastoreItem>
</file>

<file path=customXml/itemProps2.xml><?xml version="1.0" encoding="utf-8"?>
<ds:datastoreItem xmlns:ds="http://schemas.openxmlformats.org/officeDocument/2006/customXml" ds:itemID="{C832E2F8-4A25-49A6-A042-B6110C8141AE}">
  <ds:schemaRefs>
    <ds:schemaRef ds:uri="a783cfe3-27de-4c7e-9408-da43bdb3380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4B99B6D-CF26-4EA8-A5DD-74956EFC16A1}">
  <ds:schemaRefs>
    <ds:schemaRef ds:uri="a783cfe3-27de-4c7e-9408-da43bdb3380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Retrospect</Template>
  <TotalTime>0</TotalTime>
  <Words>1370</Words>
  <Application>Microsoft Office PowerPoint</Application>
  <PresentationFormat>Panoramiczny</PresentationFormat>
  <Paragraphs>146</Paragraphs>
  <Slides>27</Slides>
  <Notes>1</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27</vt:i4>
      </vt:variant>
    </vt:vector>
  </HeadingPairs>
  <TitlesOfParts>
    <vt:vector size="31" baseType="lpstr">
      <vt:lpstr>Arial</vt:lpstr>
      <vt:lpstr>Calibri</vt:lpstr>
      <vt:lpstr>Calibri Light</vt:lpstr>
      <vt:lpstr>Retrospekcja</vt:lpstr>
      <vt:lpstr>Design, manufacture and description of properties of protective coating containing antipyrine</vt:lpstr>
      <vt:lpstr>Plan pracy</vt:lpstr>
      <vt:lpstr>Odporność przeciwogniowa w budownictwie</vt:lpstr>
      <vt:lpstr>Ogień i ciepło</vt:lpstr>
      <vt:lpstr>Typowe efekty oddziaływania ciepła na materiały budowalne</vt:lpstr>
      <vt:lpstr>Klasy odporności ogniowej</vt:lpstr>
      <vt:lpstr>Materiały kompozytowe funkcjonalne</vt:lpstr>
      <vt:lpstr>Kompozyty funkcjonalne a strukturalne</vt:lpstr>
      <vt:lpstr>Kompozyty przewodzące</vt:lpstr>
      <vt:lpstr>Kompozyty magnetyczne</vt:lpstr>
      <vt:lpstr>Kompozyty inteligentne </vt:lpstr>
      <vt:lpstr>Modyfikatory antypirenowe</vt:lpstr>
      <vt:lpstr>Antypireny rozkładające się z wydzieleniem wody</vt:lpstr>
      <vt:lpstr>Antypireny rozkładające się z wydzieleniem wody</vt:lpstr>
      <vt:lpstr>Organiczne związki halogenowe</vt:lpstr>
      <vt:lpstr>Organiczne związki halogenowe</vt:lpstr>
      <vt:lpstr>Organiczne związki halogenowe</vt:lpstr>
      <vt:lpstr>Antypireny karbonizujące</vt:lpstr>
      <vt:lpstr>Antypireny tworzące warstwę skarbonizowaną</vt:lpstr>
      <vt:lpstr>Antypireny tworzące warstwę skarbonizowaną</vt:lpstr>
      <vt:lpstr>Mechanzm powstawania warstw zwęglonych</vt:lpstr>
      <vt:lpstr>Ciągłość warstwy skarbonizowanej</vt:lpstr>
      <vt:lpstr>Metody oznaczania niepalności</vt:lpstr>
      <vt:lpstr>Pomiar indeksu tlenowego (LOI)</vt:lpstr>
      <vt:lpstr>Kalorymetr stożkowy</vt:lpstr>
      <vt:lpstr>UL 94</vt:lpstr>
      <vt:lpstr>Źródła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Mechanisms of polymer degradation, different mechanisms of polymer degradation, detailed description of biodegradation and composting</dc:title>
  <dc:creator>Marcin Tomkiewicz</dc:creator>
  <cp:lastModifiedBy>Marcin Tomkiewicz</cp:lastModifiedBy>
  <cp:revision>622</cp:revision>
  <dcterms:created xsi:type="dcterms:W3CDTF">2021-05-18T20:03:07Z</dcterms:created>
  <dcterms:modified xsi:type="dcterms:W3CDTF">2022-03-20T22:14:26Z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0x0101007FA77CC7A40DF04B94A93A9FD31E8D46</vt:lpwstr>
  </property>
</Properties>
</file>